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748" y="561704"/>
            <a:ext cx="9144000" cy="5734594"/>
          </a:xfrm>
        </p:spPr>
        <p:txBody>
          <a:bodyPr>
            <a:normAutofit/>
          </a:bodyPr>
          <a:lstStyle/>
          <a:p>
            <a:pPr lvl="0" rtl="1">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4800" b="1" dirty="0" smtClean="0">
                <a:solidFill>
                  <a:prstClr val="black"/>
                </a:solidFill>
                <a:latin typeface="Calibri" panose="020F0502020204030204"/>
                <a:ea typeface="+mn-ea"/>
                <a:cs typeface="B Lotus" pitchFamily="2" charset="-78"/>
              </a:rPr>
              <a:t>پرورش مهارتهای تدریس</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smtClean="0">
                <a:solidFill>
                  <a:prstClr val="black"/>
                </a:solidFill>
                <a:latin typeface="Calibri" panose="020F0502020204030204"/>
                <a:ea typeface="+mn-ea"/>
                <a:cs typeface="B Lotus" pitchFamily="2" charset="-78"/>
              </a:rPr>
              <a:t>جلسه </a:t>
            </a:r>
            <a:r>
              <a:rPr lang="fa-IR" sz="2800" b="1" dirty="0" smtClean="0">
                <a:solidFill>
                  <a:prstClr val="black"/>
                </a:solidFill>
                <a:latin typeface="Calibri" panose="020F0502020204030204"/>
                <a:ea typeface="+mn-ea"/>
                <a:cs typeface="B Lotus" pitchFamily="2" charset="-78"/>
              </a:rPr>
              <a:t>چهارم</a:t>
            </a:r>
            <a:r>
              <a:rPr lang="fa-IR" sz="5300" dirty="0">
                <a:solidFill>
                  <a:prstClr val="black"/>
                </a:solidFill>
                <a:latin typeface="Calibri" panose="020F0502020204030204"/>
                <a:ea typeface="+mn-ea"/>
                <a:cs typeface="B Lotus" pitchFamily="2" charset="-78"/>
              </a:rPr>
              <a:t/>
            </a:r>
            <a:br>
              <a:rPr lang="fa-IR" sz="5300" dirty="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a:solidFill>
                  <a:prstClr val="black"/>
                </a:solidFill>
                <a:latin typeface="Calibri" panose="020F0502020204030204"/>
                <a:ea typeface="+mn-ea"/>
                <a:cs typeface="B Lotus" pitchFamily="2" charset="-78"/>
              </a:rPr>
              <a:t>مدرس: مهرانگیز خادملو</a:t>
            </a:r>
            <a:r>
              <a:rPr lang="fa-IR" sz="2400" dirty="0">
                <a:solidFill>
                  <a:prstClr val="black"/>
                </a:solidFill>
                <a:latin typeface="Calibri" panose="020F0502020204030204"/>
                <a:ea typeface="+mn-ea"/>
                <a:cs typeface="Arial" panose="020B0604020202020204" pitchFamily="34" charset="0"/>
              </a:rPr>
              <a:t/>
            </a:r>
            <a:br>
              <a:rPr lang="fa-IR" sz="2400" dirty="0">
                <a:solidFill>
                  <a:prstClr val="black"/>
                </a:solidFill>
                <a:latin typeface="Calibri" panose="020F0502020204030204"/>
                <a:ea typeface="+mn-ea"/>
                <a:cs typeface="Arial" panose="020B0604020202020204" pitchFamily="34" charset="0"/>
              </a:rPr>
            </a:br>
            <a:endParaRPr lang="en-US" sz="5300" b="1" dirty="0"/>
          </a:p>
        </p:txBody>
      </p:sp>
    </p:spTree>
    <p:extLst>
      <p:ext uri="{BB962C8B-B14F-4D97-AF65-F5344CB8AC3E}">
        <p14:creationId xmlns="" xmlns:p14="http://schemas.microsoft.com/office/powerpoint/2010/main"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1803042"/>
            <a:ext cx="11153103" cy="3940935"/>
          </a:xfrm>
        </p:spPr>
        <p:txBody>
          <a:bodyPr>
            <a:normAutofit/>
          </a:bodyPr>
          <a:lstStyle/>
          <a:p>
            <a:pPr marL="457200" marR="0" indent="-457200" algn="r" rtl="1">
              <a:lnSpc>
                <a:spcPct val="107000"/>
              </a:lnSpc>
              <a:spcBef>
                <a:spcPts val="0"/>
              </a:spcBef>
              <a:spcAft>
                <a:spcPts val="800"/>
              </a:spcAft>
            </a:pP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fa-IR" sz="2700" b="1" dirty="0" smtClean="0">
                <a:ea typeface="Calibri" panose="020F0502020204030204" pitchFamily="34" charset="0"/>
                <a:cs typeface="B Lotus" panose="00000400000000000000" pitchFamily="2" charset="-78"/>
              </a:rPr>
              <a:t/>
            </a:r>
            <a:br>
              <a:rPr lang="fa-IR" sz="2700" b="1" dirty="0" smtClean="0">
                <a:ea typeface="Calibri" panose="020F0502020204030204" pitchFamily="34" charset="0"/>
                <a:cs typeface="B Lotus" panose="00000400000000000000" pitchFamily="2"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dirty="0">
              <a:cs typeface="B Lotus" panose="00000400000000000000" pitchFamily="2" charset="-78"/>
            </a:endParaRPr>
          </a:p>
        </p:txBody>
      </p:sp>
      <p:sp>
        <p:nvSpPr>
          <p:cNvPr id="6145" name="Rectangle 1"/>
          <p:cNvSpPr>
            <a:spLocks noChangeArrowheads="1"/>
          </p:cNvSpPr>
          <p:nvPr/>
        </p:nvSpPr>
        <p:spPr bwMode="auto">
          <a:xfrm>
            <a:off x="403412" y="255494"/>
            <a:ext cx="1140310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حیطه عاطفی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حیطه عاطفی شامل رفتار هایی است که به علایق ،احساسات ، ارزش ها ، اخلاقیات و عواطف مربوط می شود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حیطه هم دارای طبقاتی است که از ساده به پیچیده تنظیم یافته است و در حیث عمیق شدن ارزش ها حرکت می کند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حیطه از پنج طبقه تشکیل شده است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1- دریافت 2-واکنش 3-ارزش گذاری 4-سازمان بندی 5-تبلور </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46975" y="437882"/>
            <a:ext cx="10856890" cy="6078828"/>
          </a:xfrm>
        </p:spPr>
        <p:txBody>
          <a:bodyPr>
            <a:normAutofit/>
          </a:bodyPr>
          <a:lstStyle/>
          <a:p>
            <a:pPr marL="457200" marR="0" indent="-457200" algn="r" rtl="1">
              <a:lnSpc>
                <a:spcPct val="107000"/>
              </a:lnSpc>
              <a:spcBef>
                <a:spcPts val="0"/>
              </a:spcBef>
              <a:spcAft>
                <a:spcPts val="800"/>
              </a:spcAft>
            </a:pPr>
            <a:r>
              <a:rPr lang="en-US" sz="3100" dirty="0" smtClean="0">
                <a:effectLst/>
                <a:latin typeface="Calibri" panose="020F0502020204030204" pitchFamily="34" charset="0"/>
                <a:ea typeface="Calibri" panose="020F0502020204030204" pitchFamily="34" charset="0"/>
                <a:cs typeface="Arial" panose="020B0604020202020204" pitchFamily="34" charset="0"/>
              </a:rPr>
              <a:t/>
            </a:r>
            <a:br>
              <a:rPr lang="en-US" sz="3100" dirty="0" smtClean="0">
                <a:effectLst/>
                <a:latin typeface="Calibri" panose="020F0502020204030204" pitchFamily="34" charset="0"/>
                <a:ea typeface="Calibri" panose="020F0502020204030204" pitchFamily="34" charset="0"/>
                <a:cs typeface="Arial" panose="020B0604020202020204" pitchFamily="34" charset="0"/>
              </a:rPr>
            </a:br>
            <a:endParaRPr lang="en-US" sz="3100" dirty="0">
              <a:cs typeface="B Lotus" panose="00000400000000000000" pitchFamily="2" charset="-78"/>
            </a:endParaRPr>
          </a:p>
        </p:txBody>
      </p:sp>
      <p:sp>
        <p:nvSpPr>
          <p:cNvPr id="5121" name="Rectangle 1"/>
          <p:cNvSpPr>
            <a:spLocks noChangeArrowheads="1"/>
          </p:cNvSpPr>
          <p:nvPr/>
        </p:nvSpPr>
        <p:spPr bwMode="auto">
          <a:xfrm>
            <a:off x="326571" y="156754"/>
            <a:ext cx="114300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طبقات اصلی در حیطه عاطفی</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1-دریافت (توجه)</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algn="r" rtl="1"/>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این سطح منظور آن است که فرد نسبت به وجود پدیده ها و یا محرکات آگاه و حساس بوده و مایل به دریافت یا توجه به آنها باشد .</a:t>
            </a:r>
            <a:r>
              <a:rPr lang="fa-IR" sz="2800" b="1" dirty="0" smtClean="0">
                <a:cs typeface="B Lotus" pitchFamily="2" charset="-78"/>
              </a:rPr>
              <a:t> </a:t>
            </a:r>
            <a:endParaRPr lang="fa-IR" sz="2800" b="1" dirty="0" smtClean="0">
              <a:cs typeface="B Lotus" pitchFamily="2" charset="-78"/>
            </a:endParaRPr>
          </a:p>
          <a:p>
            <a:pPr algn="r" rtl="1"/>
            <a:r>
              <a:rPr lang="fa-IR" sz="2800" b="1" dirty="0" smtClean="0">
                <a:cs typeface="B Lotus" pitchFamily="2" charset="-78"/>
              </a:rPr>
              <a:t>2- </a:t>
            </a:r>
            <a:r>
              <a:rPr lang="fa-IR" sz="2800" b="1" dirty="0" smtClean="0">
                <a:cs typeface="B Lotus" pitchFamily="2" charset="-78"/>
              </a:rPr>
              <a:t>واکنش :</a:t>
            </a:r>
            <a:endParaRPr lang="en-US" sz="2800" dirty="0" smtClean="0">
              <a:cs typeface="B Lotus" pitchFamily="2" charset="-78"/>
            </a:endParaRPr>
          </a:p>
          <a:p>
            <a:pPr algn="r" rtl="1"/>
            <a:r>
              <a:rPr lang="fa-IR" sz="2800" dirty="0" smtClean="0">
                <a:cs typeface="B Lotus" pitchFamily="2" charset="-78"/>
              </a:rPr>
              <a:t>دراین طبقه ما بارفتارهایی سروکارداریم که فراتر ازتوجه صرف به پدیده مورد نظراست .در این جا فرد به اندازه کافی انگیزه دارد به طوریکه نه تنها مایل به توجه کردن است بلکه شاید بهتر است بگوییم فعالانه توجه میکند </a:t>
            </a:r>
            <a:r>
              <a:rPr lang="fa-IR" sz="2800" dirty="0" smtClean="0">
                <a:cs typeface="B Lotus" pitchFamily="2" charset="-78"/>
              </a:rPr>
              <a:t>.</a:t>
            </a:r>
            <a:r>
              <a:rPr lang="fa-IR" sz="2800" b="1" dirty="0" smtClean="0">
                <a:cs typeface="B Lotus" pitchFamily="2" charset="-78"/>
              </a:rPr>
              <a:t> </a:t>
            </a:r>
            <a:endParaRPr lang="fa-IR" sz="2800" b="1" dirty="0" smtClean="0">
              <a:cs typeface="B Lotus" pitchFamily="2" charset="-78"/>
            </a:endParaRPr>
          </a:p>
          <a:p>
            <a:pPr algn="r" rtl="1"/>
            <a:r>
              <a:rPr lang="fa-IR" sz="2800" b="1" dirty="0" smtClean="0">
                <a:cs typeface="B Lotus" pitchFamily="2" charset="-78"/>
              </a:rPr>
              <a:t>سطوح </a:t>
            </a:r>
            <a:r>
              <a:rPr lang="fa-IR" sz="2800" b="1" dirty="0" smtClean="0">
                <a:cs typeface="B Lotus" pitchFamily="2" charset="-78"/>
              </a:rPr>
              <a:t>واکنش </a:t>
            </a:r>
            <a:r>
              <a:rPr lang="fa-IR" sz="2800" b="1" dirty="0" smtClean="0">
                <a:cs typeface="B Lotus" pitchFamily="2" charset="-78"/>
              </a:rPr>
              <a:t>:</a:t>
            </a:r>
          </a:p>
          <a:p>
            <a:pPr algn="r" rtl="1"/>
            <a:endParaRPr lang="en-US" sz="2800" dirty="0" smtClean="0">
              <a:cs typeface="B Lotus" pitchFamily="2" charset="-78"/>
            </a:endParaRPr>
          </a:p>
          <a:p>
            <a:pPr algn="r" rtl="1"/>
            <a:r>
              <a:rPr lang="fa-IR" sz="2800" b="1" dirty="0" smtClean="0">
                <a:cs typeface="B Lotus" pitchFamily="2" charset="-78"/>
              </a:rPr>
              <a:t>سطح پایین :</a:t>
            </a:r>
            <a:r>
              <a:rPr lang="fa-IR" sz="2800" dirty="0" smtClean="0">
                <a:cs typeface="B Lotus" pitchFamily="2" charset="-78"/>
              </a:rPr>
              <a:t> کمی متمایل و عکس العمل نسبت به چیزی بدون داشتن رضایت کافی مانند واکنش هایی که با اطلاعات و فرمانبرداری همراه است.</a:t>
            </a:r>
            <a:endParaRPr lang="en-US" sz="2800" dirty="0" smtClean="0">
              <a:cs typeface="B Lotus" pitchFamily="2" charset="-78"/>
            </a:endParaRPr>
          </a:p>
          <a:p>
            <a:pPr algn="r" rtl="1"/>
            <a:r>
              <a:rPr lang="fa-IR" sz="2800" b="1" dirty="0" smtClean="0">
                <a:cs typeface="B Lotus" pitchFamily="2" charset="-78"/>
              </a:rPr>
              <a:t>سطح متوسط:</a:t>
            </a:r>
            <a:r>
              <a:rPr lang="fa-IR" sz="2800" dirty="0" smtClean="0">
                <a:cs typeface="B Lotus" pitchFamily="2" charset="-78"/>
              </a:rPr>
              <a:t>رفتارهای داوطلبانه وانتخابی داردوبه اندازه کافی انگیزه درونی داردوداوطلبانه همکاری میکند .</a:t>
            </a:r>
            <a:endParaRPr lang="en-US" sz="2800" dirty="0" smtClean="0">
              <a:cs typeface="B Lotus" pitchFamily="2" charset="-78"/>
            </a:endParaRPr>
          </a:p>
          <a:p>
            <a:pPr algn="r" rtl="1"/>
            <a:r>
              <a:rPr lang="fa-IR" sz="2800" b="1" dirty="0" smtClean="0">
                <a:cs typeface="B Lotus" pitchFamily="2" charset="-78"/>
              </a:rPr>
              <a:t>سطح بالا :</a:t>
            </a:r>
            <a:r>
              <a:rPr lang="fa-IR" sz="2800" dirty="0" smtClean="0">
                <a:cs typeface="B Lotus" pitchFamily="2" charset="-78"/>
              </a:rPr>
              <a:t>واکنش فرد با رضایت همراه است .</a:t>
            </a:r>
            <a:endParaRPr lang="en-US" sz="2800" dirty="0" smtClean="0">
              <a:cs typeface="B Lotus" pitchFamily="2" charset="-78"/>
            </a:endParaRPr>
          </a:p>
          <a:p>
            <a:pPr algn="r" rtl="1"/>
            <a:endParaRPr lang="en-US" sz="2800" dirty="0" smtClean="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69701" y="1122363"/>
            <a:ext cx="10972800" cy="4531462"/>
          </a:xfrm>
        </p:spPr>
        <p:txBody>
          <a:bodyPr>
            <a:normAutofit/>
          </a:bodyPr>
          <a:lstStyle/>
          <a:p>
            <a:pPr marL="457200" marR="0" indent="-457200" algn="r" rtl="1">
              <a:lnSpc>
                <a:spcPct val="107000"/>
              </a:lnSpc>
              <a:spcBef>
                <a:spcPts val="0"/>
              </a:spcBef>
              <a:spcAft>
                <a:spcPts val="800"/>
              </a:spcAft>
            </a:pPr>
            <a:r>
              <a:rPr lang="en-US" sz="4800" dirty="0" smtClean="0">
                <a:effectLst/>
                <a:latin typeface="Calibri" panose="020F0502020204030204" pitchFamily="34" charset="0"/>
                <a:ea typeface="Calibri" panose="020F0502020204030204" pitchFamily="34" charset="0"/>
                <a:cs typeface="Arial" panose="020B0604020202020204" pitchFamily="34" charset="0"/>
              </a:rPr>
              <a:t/>
            </a:r>
            <a:br>
              <a:rPr lang="en-US" sz="48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0" y="391886"/>
            <a:ext cx="1201782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3-ارزش گذاری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رفتار های این طبقه از ثبات و پایداری کافی برخوردار است ،به نحوی که به صورت خصلت ناشی از داشتن یک عقیده یا نگرش در می آید و به صورت پیروی از یک ارزش خود را نشان می دهد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سطح ارزش گذاری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سطح اول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ارزش را می پذیرد اما موقتی است و از اقدام و دوام کافی برخوردار نیست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سطح دوم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نه تنها ارزش را می پذیرد به اندازه کافی متعهد است به طوری که آن را می جوید ومی خواهد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lvl="0" algn="justLow" rtl="1" eaLnBrk="0" fontAlgn="base" hangingPunct="0">
              <a:spcBef>
                <a:spcPct val="0"/>
              </a:spcBef>
              <a:spcAft>
                <a:spcPct val="0"/>
              </a:spcAf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سطح سوم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فرد نسبت به ارزشی که پذیرفته است احساس تعهد کند.</a:t>
            </a:r>
          </a:p>
        </p:txBody>
      </p:sp>
    </p:spTree>
    <p:extLst>
      <p:ext uri="{BB962C8B-B14F-4D97-AF65-F5344CB8AC3E}">
        <p14:creationId xmlns="" xmlns:p14="http://schemas.microsoft.com/office/powerpoint/2010/main"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479" y="1141386"/>
            <a:ext cx="10947041" cy="4666985"/>
          </a:xfrm>
        </p:spPr>
        <p:txBody>
          <a:bodyPr>
            <a:normAutofit/>
          </a:bodyPr>
          <a:lstStyle/>
          <a:p>
            <a:pPr marL="457200" marR="0" indent="-457200" algn="r" rtl="1">
              <a:lnSpc>
                <a:spcPct val="107000"/>
              </a:lnSpc>
              <a:spcBef>
                <a:spcPts val="0"/>
              </a:spcBef>
              <a:spcAft>
                <a:spcPts val="800"/>
              </a:spcAft>
            </a:pP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4" name="Rectangle 3"/>
          <p:cNvSpPr/>
          <p:nvPr/>
        </p:nvSpPr>
        <p:spPr>
          <a:xfrm>
            <a:off x="209006" y="522513"/>
            <a:ext cx="11769634" cy="5693866"/>
          </a:xfrm>
          <a:prstGeom prst="rect">
            <a:avLst/>
          </a:prstGeom>
        </p:spPr>
        <p:txBody>
          <a:bodyPr wrap="square">
            <a:spAutoFit/>
          </a:bodyPr>
          <a:lstStyle/>
          <a:p>
            <a:pPr algn="r" rtl="1"/>
            <a:r>
              <a:rPr lang="fa-IR" b="1" dirty="0" smtClean="0">
                <a:cs typeface="B Lotus" pitchFamily="2" charset="-78"/>
              </a:rPr>
              <a:t> </a:t>
            </a:r>
            <a:r>
              <a:rPr lang="fa-IR" sz="2800" b="1" dirty="0" smtClean="0">
                <a:cs typeface="B Lotus" pitchFamily="2" charset="-78"/>
              </a:rPr>
              <a:t>4- سازمان بندی </a:t>
            </a:r>
            <a:r>
              <a:rPr lang="fa-IR" sz="2800" b="1" dirty="0" smtClean="0">
                <a:cs typeface="B Lotus" pitchFamily="2" charset="-78"/>
              </a:rPr>
              <a:t>:</a:t>
            </a:r>
          </a:p>
          <a:p>
            <a:pPr algn="r" rtl="1"/>
            <a:r>
              <a:rPr lang="fa-IR" sz="2800" dirty="0" smtClean="0">
                <a:cs typeface="B Lotus" pitchFamily="2" charset="-78"/>
              </a:rPr>
              <a:t>در </a:t>
            </a:r>
            <a:r>
              <a:rPr lang="fa-IR" sz="2800" dirty="0" smtClean="0">
                <a:cs typeface="B Lotus" pitchFamily="2" charset="-78"/>
              </a:rPr>
              <a:t>جریان درونی شدن ارزش ها با موقعیت هایی مواجه می شویم که در آنها بیش از یک ارزش مطرح است </a:t>
            </a:r>
            <a:r>
              <a:rPr lang="fa-IR" sz="2800" dirty="0" smtClean="0">
                <a:cs typeface="B Lotus" pitchFamily="2" charset="-78"/>
              </a:rPr>
              <a:t>.</a:t>
            </a:r>
            <a:r>
              <a:rPr lang="fa-IR" sz="2800" dirty="0" smtClean="0"/>
              <a:t> </a:t>
            </a:r>
            <a:r>
              <a:rPr lang="fa-IR" sz="2800" dirty="0" smtClean="0">
                <a:cs typeface="B Lotus" pitchFamily="2" charset="-78"/>
              </a:rPr>
              <a:t>بنابراین </a:t>
            </a:r>
            <a:r>
              <a:rPr lang="fa-IR" sz="2800" dirty="0" smtClean="0">
                <a:cs typeface="B Lotus" pitchFamily="2" charset="-78"/>
              </a:rPr>
              <a:t>ضرورت ایجاد می کند که :</a:t>
            </a:r>
            <a:endParaRPr lang="en-US" sz="2800" dirty="0" smtClean="0">
              <a:cs typeface="B Lotus" pitchFamily="2" charset="-78"/>
            </a:endParaRPr>
          </a:p>
          <a:p>
            <a:pPr algn="r" rtl="1"/>
            <a:r>
              <a:rPr lang="fa-IR" sz="2800" dirty="0" smtClean="0">
                <a:cs typeface="B Lotus" pitchFamily="2" charset="-78"/>
              </a:rPr>
              <a:t>الف)ارزش ها به صورت یک نظام (سیستم )سازمان بندی </a:t>
            </a:r>
            <a:r>
              <a:rPr lang="fa-IR" sz="2800" dirty="0" smtClean="0">
                <a:cs typeface="B Lotus" pitchFamily="2" charset="-78"/>
              </a:rPr>
              <a:t>پ </a:t>
            </a:r>
            <a:r>
              <a:rPr lang="fa-IR" sz="2800" dirty="0" smtClean="0">
                <a:cs typeface="B Lotus" pitchFamily="2" charset="-78"/>
              </a:rPr>
              <a:t>شوند .</a:t>
            </a:r>
            <a:endParaRPr lang="en-US" sz="2800" dirty="0" smtClean="0">
              <a:cs typeface="B Lotus" pitchFamily="2" charset="-78"/>
            </a:endParaRPr>
          </a:p>
          <a:p>
            <a:pPr algn="r" rtl="1"/>
            <a:r>
              <a:rPr lang="fa-IR" sz="2800" dirty="0" smtClean="0">
                <a:cs typeface="B Lotus" pitchFamily="2" charset="-78"/>
              </a:rPr>
              <a:t>ب) روابط درونی و متقابل آنها معین گردد.</a:t>
            </a:r>
            <a:endParaRPr lang="en-US" sz="2800" dirty="0" smtClean="0">
              <a:cs typeface="B Lotus" pitchFamily="2" charset="-78"/>
            </a:endParaRPr>
          </a:p>
          <a:p>
            <a:pPr algn="r" rtl="1"/>
            <a:r>
              <a:rPr lang="fa-IR" sz="2800" dirty="0" smtClean="0">
                <a:cs typeface="B Lotus" pitchFamily="2" charset="-78"/>
              </a:rPr>
              <a:t>ج)ارزش های مسلط و غالب بنا نهاده شود .</a:t>
            </a:r>
          </a:p>
          <a:p>
            <a:pPr algn="r" rtl="1"/>
            <a:r>
              <a:rPr lang="fa-IR" sz="2800" dirty="0" smtClean="0"/>
              <a:t> </a:t>
            </a:r>
            <a:r>
              <a:rPr lang="fa-IR" sz="2800" dirty="0" smtClean="0">
                <a:cs typeface="B Lotus" pitchFamily="2" charset="-78"/>
              </a:rPr>
              <a:t>چنین نظامی به تدریج سازمان می یابد و با ظهور ارزش های جدید در معرض تغییر قرار دارد </a:t>
            </a:r>
            <a:r>
              <a:rPr lang="fa-IR" sz="2800" dirty="0" smtClean="0">
                <a:cs typeface="B Lotus" pitchFamily="2" charset="-78"/>
              </a:rPr>
              <a:t>.</a:t>
            </a:r>
          </a:p>
          <a:p>
            <a:pPr algn="r" rtl="1"/>
            <a:endParaRPr lang="fa-IR" sz="2800" dirty="0" smtClean="0">
              <a:cs typeface="B Lotus" pitchFamily="2" charset="-78"/>
            </a:endParaRPr>
          </a:p>
          <a:p>
            <a:pPr algn="r" rtl="1"/>
            <a:r>
              <a:rPr lang="fa-IR" sz="2800" b="1" dirty="0" smtClean="0">
                <a:cs typeface="B Lotus" pitchFamily="2" charset="-78"/>
              </a:rPr>
              <a:t> </a:t>
            </a:r>
            <a:r>
              <a:rPr lang="fa-IR" sz="2800" b="1" dirty="0" smtClean="0">
                <a:cs typeface="B Lotus" pitchFamily="2" charset="-78"/>
              </a:rPr>
              <a:t>5-تبلور ارزش ها :</a:t>
            </a:r>
            <a:endParaRPr lang="en-US" sz="2800" dirty="0" smtClean="0">
              <a:cs typeface="B Lotus" pitchFamily="2" charset="-78"/>
            </a:endParaRPr>
          </a:p>
          <a:p>
            <a:pPr algn="r" rtl="1"/>
            <a:r>
              <a:rPr lang="fa-IR" sz="2800" dirty="0" smtClean="0">
                <a:cs typeface="B Lotus" pitchFamily="2" charset="-78"/>
              </a:rPr>
              <a:t>فرد طبق ارزش هایی که درونی کرده است به شیوه ای با ثبات عمل می کند .درواقع ارزش های درونی شده او در شخصیت و رفتار های او جلوه گر و نمایانگر است .</a:t>
            </a:r>
            <a:endParaRPr lang="en-US" sz="2800" dirty="0" smtClean="0">
              <a:cs typeface="B Lotus" pitchFamily="2" charset="-78"/>
            </a:endParaRPr>
          </a:p>
          <a:p>
            <a:pPr algn="r" rtl="1"/>
            <a:endParaRPr lang="en-US" sz="2800" dirty="0" smtClean="0"/>
          </a:p>
          <a:p>
            <a:pPr algn="r" rtl="1"/>
            <a:endParaRPr lang="fa-IR" sz="2800" dirty="0" smtClean="0">
              <a:latin typeface="Arial" pitchFamily="34" charset="0"/>
              <a:cs typeface="B Lotus" pitchFamily="2" charset="-78"/>
            </a:endParaRPr>
          </a:p>
        </p:txBody>
      </p:sp>
    </p:spTree>
    <p:extLst>
      <p:ext uri="{BB962C8B-B14F-4D97-AF65-F5344CB8AC3E}">
        <p14:creationId xmlns="" xmlns:p14="http://schemas.microsoft.com/office/powerpoint/2010/main"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373488"/>
            <a:ext cx="11333408" cy="6104586"/>
          </a:xfrm>
        </p:spPr>
        <p:txBody>
          <a:bodyPr>
            <a:normAutofit/>
          </a:bodyPr>
          <a:lstStyle/>
          <a:p>
            <a:pPr marL="457200" marR="0" indent="-457200" algn="r" rtl="1">
              <a:lnSpc>
                <a:spcPct val="107000"/>
              </a:lnSpc>
              <a:spcBef>
                <a:spcPts val="0"/>
              </a:spcBef>
              <a:spcAft>
                <a:spcPts val="800"/>
              </a:spcAft>
            </a:pP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b="1" dirty="0"/>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2049" name="Rectangle 1"/>
          <p:cNvSpPr>
            <a:spLocks noChangeArrowheads="1"/>
          </p:cNvSpPr>
          <p:nvPr/>
        </p:nvSpPr>
        <p:spPr bwMode="auto">
          <a:xfrm>
            <a:off x="287383" y="248194"/>
            <a:ext cx="1156062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حیطه روانی-حرکتی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حیطه که به پنج طبقه تقسیم میشود طبقات آن از آسان به مشکل تنظیم یافته اند و هر طبقه پیش نیاز طبقه بعدی است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1-تقلید: مشاهده مهارت وتقلیدکردن</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2- اجرای مستقل: انجام دادن عمل بدون کمک گرفتن ازدیگران</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3-دقت : انجام عمل باصحت،دقت وظرافت کافی</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4- هماهنگی حرکات: آمیختن بیش ازیک مهارت وانجام هماهنگ آنها</a:t>
            </a:r>
          </a:p>
          <a:p>
            <a:pPr algn="r" rtl="1"/>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5- عادی شدن : انجام کامل یک مهارت یابیشتربه آسانی وبه طورخودکار</a:t>
            </a:r>
          </a:p>
          <a:p>
            <a:pPr algn="r" rtl="1"/>
            <a:r>
              <a:rPr lang="fa-IR" sz="2800" b="1" dirty="0" smtClean="0">
                <a:cs typeface="B Lotus" pitchFamily="2" charset="-78"/>
              </a:rPr>
              <a:t>ارتباط </a:t>
            </a:r>
            <a:r>
              <a:rPr lang="fa-IR" sz="2800" b="1" dirty="0" smtClean="0">
                <a:cs typeface="B Lotus" pitchFamily="2" charset="-78"/>
              </a:rPr>
              <a:t>حیطه های سه گانه :</a:t>
            </a:r>
            <a:endParaRPr lang="en-US" sz="2800" dirty="0" smtClean="0">
              <a:cs typeface="B Lotus" pitchFamily="2" charset="-78"/>
            </a:endParaRPr>
          </a:p>
          <a:p>
            <a:pPr algn="r" rtl="1"/>
            <a:r>
              <a:rPr lang="fa-IR" sz="2800" dirty="0" smtClean="0">
                <a:cs typeface="B Lotus" pitchFamily="2" charset="-78"/>
              </a:rPr>
              <a:t>مجزا ساختن هدف های تربیتی و قراردادن آنها در سه حیطه (شناختی،عاطفی و روانی – حرکتی ) جنبه قراردادی دارد و به منظور سهولت عمل در شناخت و کاربرد آنها است .اما واقعیت در این است که در اغلب موارد هر سه حیطه در ارتباط با یکدیگر عمل می کنند و نمی توان هیچکدام را به طور مشخص از دیگری جدا ساخت و مرز معینی بین آنها ترسیم کرد.</a:t>
            </a:r>
            <a:endParaRPr lang="en-US" sz="2800" dirty="0" smtClean="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277222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511381"/>
          </a:xfrm>
        </p:spPr>
        <p:txBody>
          <a:bodyPr>
            <a:normAutofit/>
          </a:bodyPr>
          <a:lstStyle/>
          <a:p>
            <a:pPr lvl="0">
              <a:spcBef>
                <a:spcPts val="1000"/>
              </a:spcBef>
            </a:pPr>
            <a:r>
              <a:rPr lang="fa-IR" sz="2800" b="1" dirty="0" smtClean="0">
                <a:cs typeface="B Lotus" panose="00000400000000000000" pitchFamily="2" charset="-78"/>
              </a:rPr>
              <a:t>پایان جلسه </a:t>
            </a:r>
            <a:r>
              <a:rPr lang="fa-IR" sz="2800" b="1" dirty="0" smtClean="0">
                <a:cs typeface="B Lotus" panose="00000400000000000000" pitchFamily="2" charset="-78"/>
              </a:rPr>
              <a:t>چهارم</a:t>
            </a: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 xmlns:p14="http://schemas.microsoft.com/office/powerpoint/2010/main"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598</Words>
  <Application>Microsoft Office PowerPoint</Application>
  <PresentationFormat>Custom</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گروه تربیت کودک   آموزشکده قدسیه ساری   پرورش مهارتهای تدریس  جلسه چهارم  مدرس: مهرانگیز خادملو </vt:lpstr>
      <vt:lpstr>    </vt:lpstr>
      <vt:lpstr> </vt:lpstr>
      <vt:lpstr> </vt:lpstr>
      <vt:lpstr> </vt:lpstr>
      <vt:lpstr> </vt:lpstr>
      <vt:lpstr>پایان جلسه چهارم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22</cp:revision>
  <dcterms:created xsi:type="dcterms:W3CDTF">2020-03-06T13:05:04Z</dcterms:created>
  <dcterms:modified xsi:type="dcterms:W3CDTF">2020-03-07T21:06:29Z</dcterms:modified>
</cp:coreProperties>
</file>