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9" r:id="rId3"/>
    <p:sldId id="257" r:id="rId4"/>
    <p:sldId id="260" r:id="rId5"/>
    <p:sldId id="258"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6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A9685E-E8DF-4DCC-86FB-2153E3800D18}" type="datetimeFigureOut">
              <a:rPr lang="en-US" smtClean="0"/>
              <a:pPr/>
              <a:t>3/5/2020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AD2ECC-CD53-42D6-BC66-149A581A361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8AD2ECC-CD53-42D6-BC66-149A581A361C}"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B52F1F-F47F-4F59-9041-5E3337F77B06}"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B52F1F-F47F-4F59-9041-5E3337F77B06}"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B52F1F-F47F-4F59-9041-5E3337F77B06}"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B52F1F-F47F-4F59-9041-5E3337F77B06}"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B52F1F-F47F-4F59-9041-5E3337F77B06}" type="datetimeFigureOut">
              <a:rPr lang="en-US" smtClean="0"/>
              <a:pPr/>
              <a:t>3/5/2020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B52F1F-F47F-4F59-9041-5E3337F77B06}"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B52F1F-F47F-4F59-9041-5E3337F77B06}" type="datetimeFigureOut">
              <a:rPr lang="en-US" smtClean="0"/>
              <a:pPr/>
              <a:t>3/5/2020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B52F1F-F47F-4F59-9041-5E3337F77B06}" type="datetimeFigureOut">
              <a:rPr lang="en-US" smtClean="0"/>
              <a:pPr/>
              <a:t>3/5/2020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B52F1F-F47F-4F59-9041-5E3337F77B06}" type="datetimeFigureOut">
              <a:rPr lang="en-US" smtClean="0"/>
              <a:pPr/>
              <a:t>3/5/2020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B52F1F-F47F-4F59-9041-5E3337F77B06}"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B52F1F-F47F-4F59-9041-5E3337F77B06}" type="datetimeFigureOut">
              <a:rPr lang="en-US" smtClean="0"/>
              <a:pPr/>
              <a:t>3/5/2020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CD8658-AA27-464C-90FD-0D6906A2F9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60000"/>
                <a:lumOff val="4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52F1F-F47F-4F59-9041-5E3337F77B06}" type="datetimeFigureOut">
              <a:rPr lang="en-US" smtClean="0"/>
              <a:pPr/>
              <a:t>3/5/2020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D8658-AA27-464C-90FD-0D6906A2F9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27584" y="548680"/>
            <a:ext cx="7772400" cy="1470025"/>
          </a:xfrm>
        </p:spPr>
        <p:txBody>
          <a:bodyPr/>
          <a:lstStyle/>
          <a:p>
            <a:r>
              <a:rPr lang="fa-IR" b="1" dirty="0" smtClean="0"/>
              <a:t>بسمه تعالی</a:t>
            </a:r>
            <a:endParaRPr lang="en-US" b="1" dirty="0"/>
          </a:p>
        </p:txBody>
      </p:sp>
      <p:sp>
        <p:nvSpPr>
          <p:cNvPr id="3" name="Subtitle 2"/>
          <p:cNvSpPr>
            <a:spLocks noGrp="1"/>
          </p:cNvSpPr>
          <p:nvPr>
            <p:ph type="subTitle" idx="1"/>
          </p:nvPr>
        </p:nvSpPr>
        <p:spPr>
          <a:xfrm>
            <a:off x="1475656" y="2420888"/>
            <a:ext cx="6400800" cy="3888432"/>
          </a:xfrm>
        </p:spPr>
        <p:txBody>
          <a:bodyPr>
            <a:normAutofit lnSpcReduction="10000"/>
          </a:bodyPr>
          <a:lstStyle/>
          <a:p>
            <a:r>
              <a:rPr lang="fa-IR" b="1" dirty="0" smtClean="0">
                <a:solidFill>
                  <a:schemeClr val="tx1">
                    <a:lumMod val="50000"/>
                    <a:lumOff val="50000"/>
                  </a:schemeClr>
                </a:solidFill>
              </a:rPr>
              <a:t>فصل دوم  : </a:t>
            </a:r>
          </a:p>
          <a:p>
            <a:r>
              <a:rPr lang="fa-IR" sz="4000" b="1" dirty="0" smtClean="0">
                <a:solidFill>
                  <a:schemeClr val="tx1"/>
                </a:solidFill>
              </a:rPr>
              <a:t>هزینه یابی استاندارد </a:t>
            </a:r>
          </a:p>
          <a:p>
            <a:endParaRPr lang="fa-IR" sz="4000" b="1" dirty="0" smtClean="0">
              <a:solidFill>
                <a:schemeClr val="tx1"/>
              </a:solidFill>
            </a:endParaRPr>
          </a:p>
          <a:p>
            <a:r>
              <a:rPr lang="fa-IR" b="1" dirty="0" smtClean="0">
                <a:solidFill>
                  <a:srgbClr val="FF0000"/>
                </a:solidFill>
              </a:rPr>
              <a:t>جلسه اول تدریس </a:t>
            </a:r>
          </a:p>
          <a:p>
            <a:endParaRPr lang="fa-IR" sz="4000" b="1" dirty="0" smtClean="0">
              <a:solidFill>
                <a:schemeClr val="tx1"/>
              </a:solidFill>
            </a:endParaRPr>
          </a:p>
          <a:p>
            <a:r>
              <a:rPr lang="fa-IR" sz="3600" b="1" dirty="0" smtClean="0">
                <a:solidFill>
                  <a:schemeClr val="tx1"/>
                </a:solidFill>
              </a:rPr>
              <a:t>تنظیم : سیده فاطمه رسولی نسب</a:t>
            </a:r>
            <a:endParaRPr lang="en-US" sz="3600" b="1" dirty="0">
              <a:solidFill>
                <a:schemeClr val="tx1"/>
              </a:solidFill>
            </a:endParaRPr>
          </a:p>
        </p:txBody>
      </p:sp>
      <p:sp>
        <p:nvSpPr>
          <p:cNvPr id="4" name="Horizontal Scroll 3"/>
          <p:cNvSpPr/>
          <p:nvPr/>
        </p:nvSpPr>
        <p:spPr>
          <a:xfrm>
            <a:off x="2915816" y="476672"/>
            <a:ext cx="3384376" cy="1728192"/>
          </a:xfrm>
          <a:prstGeom prst="horizontalScroll">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4400" b="1" dirty="0" smtClean="0">
                <a:solidFill>
                  <a:schemeClr val="tx1"/>
                </a:solidFill>
              </a:rPr>
              <a:t>بسمه تعالی </a:t>
            </a:r>
            <a:endParaRPr lang="en-US" sz="4400" b="1" dirty="0">
              <a:solidFill>
                <a:schemeClr val="tx1"/>
              </a:solidFill>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rPr>
              <a:t>انحراف از استانداردها: </a:t>
            </a:r>
            <a:endParaRPr lang="en-US" b="1" dirty="0">
              <a:solidFill>
                <a:srgbClr val="FF0000"/>
              </a:solidFill>
            </a:endParaRPr>
          </a:p>
        </p:txBody>
      </p:sp>
      <p:sp>
        <p:nvSpPr>
          <p:cNvPr id="3" name="Content Placeholder 2"/>
          <p:cNvSpPr>
            <a:spLocks noGrp="1"/>
          </p:cNvSpPr>
          <p:nvPr>
            <p:ph idx="1"/>
          </p:nvPr>
        </p:nvSpPr>
        <p:spPr/>
        <p:txBody>
          <a:bodyPr>
            <a:normAutofit/>
          </a:bodyPr>
          <a:lstStyle/>
          <a:p>
            <a:pPr algn="r" rtl="1">
              <a:buNone/>
            </a:pPr>
            <a:r>
              <a:rPr lang="fa-IR" sz="2400" dirty="0" smtClean="0"/>
              <a:t>پس از تعیین استانداردها ، هدف مدیریت واحد تجاری دستیابی به استانداردهای تعیین شده است . با این وجود ف حتی اگر استانداردها به دقت تعیین شده باشند، هزینه های واقعی با هزینه های استاندارد تفاوت خواهند داشت که این تفاوت اصطلاحاً انحراف از استاندارد نامیده می شود. </a:t>
            </a:r>
          </a:p>
          <a:p>
            <a:pPr algn="r">
              <a:buNone/>
            </a:pPr>
            <a:r>
              <a:rPr lang="fa-IR" b="1" dirty="0" smtClean="0">
                <a:solidFill>
                  <a:srgbClr val="FF0000"/>
                </a:solidFill>
              </a:rPr>
              <a:t>نکته :</a:t>
            </a:r>
          </a:p>
          <a:p>
            <a:pPr algn="r">
              <a:buNone/>
            </a:pPr>
            <a:r>
              <a:rPr lang="fa-IR" sz="2800" dirty="0" smtClean="0">
                <a:sym typeface="Wingdings"/>
              </a:rPr>
              <a:t> انحراف نامساعد </a:t>
            </a:r>
            <a:r>
              <a:rPr lang="fa-IR" sz="2800" dirty="0" smtClean="0"/>
              <a:t>اگر: هزینه های واقعی &gt; هزینه های استاندارد</a:t>
            </a:r>
          </a:p>
          <a:p>
            <a:pPr algn="r">
              <a:buNone/>
            </a:pPr>
            <a:r>
              <a:rPr lang="fa-IR" sz="2800" dirty="0" smtClean="0">
                <a:sym typeface="Wingdings"/>
              </a:rPr>
              <a:t>انحراف مساعد </a:t>
            </a:r>
            <a:r>
              <a:rPr lang="fa-IR" sz="2800" dirty="0" smtClean="0"/>
              <a:t>اگر: هزینه های واقعی &lt; هزینه های استاندارد</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b="1" dirty="0" smtClean="0"/>
              <a:t>نکته :</a:t>
            </a:r>
            <a:endParaRPr lang="en-US" b="1" dirty="0"/>
          </a:p>
        </p:txBody>
      </p:sp>
      <p:sp>
        <p:nvSpPr>
          <p:cNvPr id="3" name="Content Placeholder 2"/>
          <p:cNvSpPr>
            <a:spLocks noGrp="1"/>
          </p:cNvSpPr>
          <p:nvPr>
            <p:ph idx="1"/>
          </p:nvPr>
        </p:nvSpPr>
        <p:spPr/>
        <p:txBody>
          <a:bodyPr/>
          <a:lstStyle/>
          <a:p>
            <a:pPr algn="r" rtl="1"/>
            <a:r>
              <a:rPr lang="fa-IR" dirty="0" smtClean="0"/>
              <a:t>مساعد یا نا مساعد بودن انحرافات به معنای خوب یا بد بودن آن ها نیست ، بلکه خوب یا بد بودن انحرافات بستگی به علت وقوع آن ها دارد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smtClean="0">
                <a:solidFill>
                  <a:srgbClr val="FF0000"/>
                </a:solidFill>
              </a:rPr>
              <a:t>انحرافات مواد مستقیم</a:t>
            </a:r>
            <a:r>
              <a:rPr lang="fa-IR" dirty="0" smtClean="0"/>
              <a:t> </a:t>
            </a:r>
            <a:endParaRPr lang="en-US" dirty="0"/>
          </a:p>
        </p:txBody>
      </p:sp>
      <p:sp>
        <p:nvSpPr>
          <p:cNvPr id="3" name="Content Placeholder 2"/>
          <p:cNvSpPr>
            <a:spLocks noGrp="1"/>
          </p:cNvSpPr>
          <p:nvPr>
            <p:ph idx="1"/>
          </p:nvPr>
        </p:nvSpPr>
        <p:spPr>
          <a:xfrm>
            <a:off x="179512" y="1196752"/>
            <a:ext cx="8964488" cy="5184576"/>
          </a:xfrm>
        </p:spPr>
        <p:txBody>
          <a:bodyPr>
            <a:normAutofit/>
          </a:bodyPr>
          <a:lstStyle/>
          <a:p>
            <a:pPr algn="r" rtl="1">
              <a:buNone/>
            </a:pPr>
            <a:r>
              <a:rPr lang="fa-IR" sz="2800" dirty="0" smtClean="0"/>
              <a:t>انحراف کل مواد تفاوت بین هزینه استاندارد مواد برای تولید واقعی و هزینه واقعی مواد بوده و از رابطه زیر به دست می اید :</a:t>
            </a:r>
          </a:p>
          <a:p>
            <a:pPr algn="r" rtl="1">
              <a:buNone/>
            </a:pPr>
            <a:endParaRPr lang="fa-IR" sz="2800" dirty="0" smtClean="0"/>
          </a:p>
          <a:p>
            <a:pPr rtl="1">
              <a:buNone/>
            </a:pPr>
            <a:r>
              <a:rPr lang="fa-IR" sz="2800" dirty="0" smtClean="0"/>
              <a:t>هزینه واقعی-هزینه استاندارد=انحراف کل مواد</a:t>
            </a:r>
          </a:p>
          <a:p>
            <a:pPr rtl="1">
              <a:buNone/>
            </a:pPr>
            <a:r>
              <a:rPr lang="fa-IR" sz="2000" dirty="0" smtClean="0"/>
              <a:t>(نرخ واقعی مواد×مصرف واقعی مواد)-(نرخ استاندارد مواد×مصرف استاندارد مواد)=انحراف کل مواد</a:t>
            </a:r>
          </a:p>
          <a:p>
            <a:pPr algn="r" rtl="1">
              <a:buNone/>
            </a:pPr>
            <a:endParaRPr lang="fa-IR" sz="2000" dirty="0"/>
          </a:p>
          <a:p>
            <a:pPr algn="r" rtl="1">
              <a:buNone/>
            </a:pPr>
            <a:r>
              <a:rPr lang="fa-IR" sz="2000" dirty="0" smtClean="0"/>
              <a:t>انحرافات کل مواد به دو بخش زیر قابل تفکیک است : </a:t>
            </a:r>
          </a:p>
          <a:p>
            <a:pPr algn="r" rtl="1">
              <a:buNone/>
            </a:pPr>
            <a:r>
              <a:rPr lang="fa-IR" sz="2000" dirty="0"/>
              <a:t> </a:t>
            </a:r>
            <a:r>
              <a:rPr lang="fa-IR" sz="2800" dirty="0" smtClean="0"/>
              <a:t>1- انحراف نرخ مواد </a:t>
            </a:r>
          </a:p>
          <a:p>
            <a:pPr algn="r" rtl="1">
              <a:buNone/>
            </a:pPr>
            <a:r>
              <a:rPr lang="fa-IR" sz="2800" dirty="0" smtClean="0"/>
              <a:t>2- انحراف مصرف مواد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plus(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plus(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plus(in)">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plus(in)">
                                      <p:cBhvr>
                                        <p:cTn id="27" dur="20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plus(in)">
                                      <p:cBhvr>
                                        <p:cTn id="3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انحراف نرخ مواد:</a:t>
            </a:r>
            <a:endParaRPr lang="en-US" dirty="0">
              <a:solidFill>
                <a:srgbClr val="FF0000"/>
              </a:solidFill>
            </a:endParaRPr>
          </a:p>
        </p:txBody>
      </p:sp>
      <p:sp>
        <p:nvSpPr>
          <p:cNvPr id="3" name="Content Placeholder 2"/>
          <p:cNvSpPr>
            <a:spLocks noGrp="1"/>
          </p:cNvSpPr>
          <p:nvPr>
            <p:ph idx="1"/>
          </p:nvPr>
        </p:nvSpPr>
        <p:spPr>
          <a:xfrm>
            <a:off x="0" y="1268760"/>
            <a:ext cx="8892480" cy="4857403"/>
          </a:xfrm>
        </p:spPr>
        <p:txBody>
          <a:bodyPr>
            <a:normAutofit/>
          </a:bodyPr>
          <a:lstStyle/>
          <a:p>
            <a:pPr algn="r" rtl="1">
              <a:buNone/>
            </a:pPr>
            <a:r>
              <a:rPr lang="fa-IR" sz="2800" dirty="0" smtClean="0"/>
              <a:t>انحراف نرخ مواد را در دو نقطه می توان محاسبه نمود :</a:t>
            </a:r>
          </a:p>
          <a:p>
            <a:pPr algn="r" rtl="1">
              <a:buNone/>
            </a:pPr>
            <a:r>
              <a:rPr lang="fa-IR" sz="2800" b="1" dirty="0" smtClean="0"/>
              <a:t>الف) در زمان خرید مواد :</a:t>
            </a:r>
          </a:p>
          <a:p>
            <a:pPr rtl="1">
              <a:buNone/>
            </a:pPr>
            <a:r>
              <a:rPr lang="fa-IR" sz="2400" dirty="0" smtClean="0">
                <a:solidFill>
                  <a:schemeClr val="accent2">
                    <a:lumMod val="50000"/>
                  </a:schemeClr>
                </a:solidFill>
              </a:rPr>
              <a:t>مقدار واقعی موادخریداری شده (نرخ واقعی  - نرخ اس مواد )=انحراف نرخ مواد</a:t>
            </a:r>
          </a:p>
          <a:p>
            <a:pPr algn="r" rtl="1">
              <a:buNone/>
            </a:pPr>
            <a:endParaRPr lang="fa-IR" sz="2400" dirty="0"/>
          </a:p>
          <a:p>
            <a:pPr algn="r" rtl="1">
              <a:buNone/>
            </a:pPr>
            <a:r>
              <a:rPr lang="fa-IR" sz="2400" b="1" dirty="0" smtClean="0"/>
              <a:t>ب) در زمان مصرف مواد : </a:t>
            </a:r>
          </a:p>
          <a:p>
            <a:pPr rtl="1">
              <a:buNone/>
            </a:pPr>
            <a:r>
              <a:rPr lang="fa-IR" sz="2800" dirty="0" smtClean="0">
                <a:solidFill>
                  <a:schemeClr val="accent2">
                    <a:lumMod val="50000"/>
                  </a:schemeClr>
                </a:solidFill>
              </a:rPr>
              <a:t>مقدار مصرف واقعی مواد (نرخ واقعی- نرخ اس مواد)=انحراف نرخ مواد</a:t>
            </a:r>
            <a:endParaRPr lang="en-US" sz="2800" dirty="0">
              <a:solidFill>
                <a:schemeClr val="accent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1"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plus(in)">
                                      <p:cBhvr>
                                        <p:cTn id="32" dur="20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1"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plus(in)">
                                      <p:cBhvr>
                                        <p:cTn id="37" dur="20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3" presetClass="entr" presetSubtype="16" fill="hold" grpId="1"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plus(in)">
                                      <p:cBhvr>
                                        <p:cTn id="42" dur="20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3" presetClass="entr" presetSubtype="16" fill="hold" grpId="1"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Effect transition="in" filter="plus(in)">
                                      <p:cBhvr>
                                        <p:cTn id="47" dur="2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3" presetClass="entr" presetSubtype="16" fill="hold" grpId="1"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plus(in)">
                                      <p:cBhvr>
                                        <p:cTn id="5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0000"/>
                </a:solidFill>
              </a:rPr>
              <a:t>انحراف مصرف مواد:</a:t>
            </a:r>
            <a:endParaRPr lang="en-US" b="1" dirty="0">
              <a:solidFill>
                <a:srgbClr val="FF0000"/>
              </a:solidFill>
            </a:endParaRPr>
          </a:p>
        </p:txBody>
      </p:sp>
      <p:sp>
        <p:nvSpPr>
          <p:cNvPr id="3" name="Content Placeholder 2"/>
          <p:cNvSpPr>
            <a:spLocks noGrp="1"/>
          </p:cNvSpPr>
          <p:nvPr>
            <p:ph idx="1"/>
          </p:nvPr>
        </p:nvSpPr>
        <p:spPr>
          <a:xfrm>
            <a:off x="107504" y="1600200"/>
            <a:ext cx="9036496" cy="4525963"/>
          </a:xfrm>
        </p:spPr>
        <p:txBody>
          <a:bodyPr/>
          <a:lstStyle/>
          <a:p>
            <a:pPr>
              <a:buNone/>
            </a:pPr>
            <a:r>
              <a:rPr lang="fa-IR" sz="2400" dirty="0" smtClean="0"/>
              <a:t>نرخ اس مواد (مصرف واقعی-مصرف اس برای تولید واقعی)=انحراف مصرف مواد</a:t>
            </a:r>
          </a:p>
          <a:p>
            <a:pPr algn="r">
              <a:buNone/>
            </a:pPr>
            <a:endParaRPr lang="fa-IR" sz="2400" dirty="0"/>
          </a:p>
          <a:p>
            <a:pPr algn="r" rtl="1">
              <a:buFont typeface="Wingdings" pitchFamily="2" charset="2"/>
              <a:buChar char="v"/>
            </a:pPr>
            <a:r>
              <a:rPr lang="fa-IR" sz="2400" dirty="0" smtClean="0"/>
              <a:t>نکته مهم : </a:t>
            </a:r>
          </a:p>
          <a:p>
            <a:pPr algn="r" rtl="1">
              <a:buNone/>
            </a:pPr>
            <a:r>
              <a:rPr lang="fa-IR" sz="2400" dirty="0"/>
              <a:t> </a:t>
            </a:r>
            <a:r>
              <a:rPr lang="fa-IR" sz="2400" dirty="0" smtClean="0"/>
              <a:t> </a:t>
            </a:r>
            <a:r>
              <a:rPr lang="fa-IR" sz="2000" b="1" dirty="0" smtClean="0"/>
              <a:t>مصرف استاندارد برای تولید واقعی= مصرف اس برای تولید یک واحد محصول ×تعداد تولید واقعی </a:t>
            </a:r>
          </a:p>
          <a:p>
            <a:pPr>
              <a:buNone/>
            </a:pPr>
            <a:r>
              <a:rPr lang="fa-IR" sz="2000" dirty="0" smtClean="0"/>
              <a:t> </a:t>
            </a:r>
          </a:p>
          <a:p>
            <a:pPr algn="r" rtl="1">
              <a:buFont typeface="Wingdings" pitchFamily="2" charset="2"/>
              <a:buChar char="v"/>
            </a:pPr>
            <a:r>
              <a:rPr lang="fa-IR" sz="2800" dirty="0" smtClean="0"/>
              <a:t>تولید واقعی = معادل آحاد تکمیل شده مواد </a:t>
            </a:r>
          </a:p>
          <a:p>
            <a:pPr>
              <a:buNone/>
            </a:pPr>
            <a:endParaRPr lang="fa-IR" dirty="0" smtClean="0"/>
          </a:p>
          <a:p>
            <a:pPr>
              <a:buNone/>
            </a:pPr>
            <a:endParaRPr lang="fa-IR" dirty="0" smtClean="0"/>
          </a:p>
          <a:p>
            <a:pPr>
              <a:buNone/>
            </a:pPr>
            <a:endParaRPr lang="fa-IR" dirty="0" smtClean="0"/>
          </a:p>
          <a:p>
            <a:pPr>
              <a:buNone/>
            </a:pPr>
            <a:endParaRPr lang="fa-IR" dirty="0" smtClean="0"/>
          </a:p>
          <a:p>
            <a:pPr>
              <a:buNone/>
            </a:pPr>
            <a:endParaRPr lang="fa-IR" dirty="0" smtClean="0"/>
          </a:p>
          <a:p>
            <a:pPr>
              <a:buNone/>
            </a:pPr>
            <a:endParaRPr lang="fa-IR" dirty="0" smtClean="0"/>
          </a:p>
          <a:p>
            <a:pPr>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00"/>
            </a:gs>
            <a:gs pos="53000">
              <a:srgbClr val="D4DEFF"/>
            </a:gs>
            <a:gs pos="83000">
              <a:srgbClr val="D4DEFF"/>
            </a:gs>
            <a:gs pos="100000">
              <a:srgbClr val="96AB94"/>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pPr algn="r"/>
            <a:r>
              <a:rPr lang="fa-IR" sz="2800" dirty="0" smtClean="0">
                <a:solidFill>
                  <a:srgbClr val="FF0000"/>
                </a:solidFill>
              </a:rPr>
              <a:t>مثال:</a:t>
            </a:r>
            <a:endParaRPr lang="en-US" sz="2800" dirty="0">
              <a:solidFill>
                <a:srgbClr val="FF0000"/>
              </a:solidFill>
            </a:endParaRPr>
          </a:p>
        </p:txBody>
      </p:sp>
      <p:sp>
        <p:nvSpPr>
          <p:cNvPr id="3" name="Content Placeholder 2"/>
          <p:cNvSpPr>
            <a:spLocks noGrp="1"/>
          </p:cNvSpPr>
          <p:nvPr>
            <p:ph idx="1"/>
          </p:nvPr>
        </p:nvSpPr>
        <p:spPr>
          <a:xfrm>
            <a:off x="457200" y="836712"/>
            <a:ext cx="8229600" cy="5289451"/>
          </a:xfrm>
        </p:spPr>
        <p:txBody>
          <a:bodyPr>
            <a:normAutofit/>
          </a:bodyPr>
          <a:lstStyle/>
          <a:p>
            <a:pPr algn="r" rtl="1">
              <a:buNone/>
            </a:pPr>
            <a:r>
              <a:rPr lang="fa-IR" sz="2400" dirty="0" smtClean="0"/>
              <a:t>در شرکت آلفا مقدار تولید واقعی 1،000 واحد و اطلاعات استاندارد و واقعی به شرح زیر است:</a:t>
            </a:r>
          </a:p>
          <a:p>
            <a:pPr algn="r" rtl="1">
              <a:buNone/>
            </a:pPr>
            <a:r>
              <a:rPr lang="fa-IR" sz="2400" dirty="0" smtClean="0"/>
              <a:t>استاندارد یک واحد محصول: مواد 4کیلوگرم هر کیلو 500 ریال</a:t>
            </a:r>
          </a:p>
          <a:p>
            <a:pPr algn="r" rtl="1">
              <a:buNone/>
            </a:pPr>
            <a:r>
              <a:rPr lang="fa-IR" sz="2400" dirty="0" smtClean="0"/>
              <a:t>اطلاعات واقعی : مواد مصرف شده 4،200 کیلو گرم هر کیلو 450 ریال</a:t>
            </a:r>
          </a:p>
          <a:p>
            <a:pPr algn="r" rtl="1">
              <a:buNone/>
            </a:pPr>
            <a:r>
              <a:rPr lang="fa-IR" sz="2400" dirty="0" smtClean="0"/>
              <a:t>مطلوب است : محاسبه انحراف مواد</a:t>
            </a:r>
          </a:p>
          <a:p>
            <a:pPr algn="r" rtl="1">
              <a:buNone/>
            </a:pPr>
            <a:r>
              <a:rPr lang="fa-IR" sz="2400" dirty="0" smtClean="0"/>
              <a:t>حل :</a:t>
            </a:r>
          </a:p>
          <a:p>
            <a:pPr algn="l">
              <a:buNone/>
            </a:pPr>
            <a:r>
              <a:rPr lang="fa-IR" sz="2000" dirty="0" smtClean="0"/>
              <a:t>مصرف واقعی مواد(نرخ واقعی- نرخ اس)=انحراف نرخ مواد</a:t>
            </a:r>
          </a:p>
          <a:p>
            <a:pPr rtl="1">
              <a:buNone/>
            </a:pPr>
            <a:r>
              <a:rPr lang="fa-IR" sz="2000" dirty="0" smtClean="0"/>
              <a:t>210،000=4200 ×(450-500)=انحراف نرخ مواد</a:t>
            </a:r>
          </a:p>
          <a:p>
            <a:pPr rtl="1">
              <a:buNone/>
            </a:pPr>
            <a:endParaRPr lang="fa-IR" sz="2000" dirty="0" smtClean="0"/>
          </a:p>
          <a:p>
            <a:pPr rtl="1">
              <a:buNone/>
            </a:pPr>
            <a:r>
              <a:rPr lang="fa-IR" sz="2000" dirty="0" smtClean="0"/>
              <a:t>نرخ اس(مصرف واقعی- مصرف اس برای تولید واقعی)=انحراف مصرف مواد</a:t>
            </a:r>
          </a:p>
          <a:p>
            <a:pPr rtl="1">
              <a:buNone/>
            </a:pPr>
            <a:r>
              <a:rPr lang="fa-IR" sz="2000" dirty="0" smtClean="0"/>
              <a:t>100،00=500 ×(4200   - *4000) =انحراف مصرف مواد</a:t>
            </a:r>
          </a:p>
          <a:p>
            <a:pPr rtl="1">
              <a:buNone/>
            </a:pPr>
            <a:r>
              <a:rPr lang="fa-IR" sz="1800" dirty="0" smtClean="0"/>
              <a:t>مصرف اس برای تولید یک واحد محصول ×تعداد تولید واقعی =مصرف اس برای تولید واقعی*</a:t>
            </a:r>
          </a:p>
          <a:p>
            <a:pPr algn="l" rtl="1">
              <a:buNone/>
            </a:pPr>
            <a:r>
              <a:rPr lang="fa-IR" sz="1800" dirty="0" smtClean="0"/>
              <a:t>4000=4 × 1000  =مصرف اس برای تولید واقعی</a:t>
            </a:r>
            <a:endParaRPr lang="en-US" sz="1800" dirty="0"/>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CFFC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pPr algn="r" rtl="1"/>
            <a:r>
              <a:rPr lang="fa-IR" sz="2800" b="1" dirty="0" smtClean="0">
                <a:solidFill>
                  <a:srgbClr val="FF0000"/>
                </a:solidFill>
              </a:rPr>
              <a:t>تمرین :</a:t>
            </a:r>
            <a:endParaRPr lang="en-US" sz="2800" b="1" dirty="0">
              <a:solidFill>
                <a:srgbClr val="FF0000"/>
              </a:solidFill>
            </a:endParaRPr>
          </a:p>
        </p:txBody>
      </p:sp>
      <p:sp>
        <p:nvSpPr>
          <p:cNvPr id="3" name="Content Placeholder 2"/>
          <p:cNvSpPr>
            <a:spLocks noGrp="1"/>
          </p:cNvSpPr>
          <p:nvPr>
            <p:ph idx="1"/>
          </p:nvPr>
        </p:nvSpPr>
        <p:spPr>
          <a:xfrm>
            <a:off x="457200" y="980728"/>
            <a:ext cx="8229600" cy="5145435"/>
          </a:xfrm>
        </p:spPr>
        <p:txBody>
          <a:bodyPr>
            <a:normAutofit/>
          </a:bodyPr>
          <a:lstStyle/>
          <a:p>
            <a:pPr algn="r" rtl="1">
              <a:buNone/>
            </a:pPr>
            <a:r>
              <a:rPr lang="fa-IR" sz="2400" dirty="0" smtClean="0"/>
              <a:t>1- شرکت کاسپین در ساخت محصولات خود از پنج ورق فلزی به ابعاد 2در1 استفاده می کند که نرخ استاندارد هر ورقه 1200 ریال است . طی فعالیت های یک ماه با مصرف 25،000 ورقه فلزی 4،900 واحد محصول به بهای تمام شده هر واحد 1،175 ریال تولید گردیده است . </a:t>
            </a:r>
          </a:p>
          <a:p>
            <a:pPr algn="r" rtl="1">
              <a:buNone/>
            </a:pPr>
            <a:r>
              <a:rPr lang="fa-IR" sz="2400" dirty="0" smtClean="0"/>
              <a:t>مطلوب است : محاسبه انحراف نرخ و مقدار مواد </a:t>
            </a:r>
          </a:p>
          <a:p>
            <a:pPr algn="r" rtl="1">
              <a:buNone/>
            </a:pPr>
            <a:endParaRPr lang="fa-IR" sz="2400" dirty="0" smtClean="0"/>
          </a:p>
          <a:p>
            <a:pPr algn="r" rtl="1">
              <a:buNone/>
            </a:pPr>
            <a:r>
              <a:rPr lang="fa-IR" sz="2400" dirty="0" smtClean="0"/>
              <a:t>2- شرکت نور برای تولید یک بسته محصول ، از 6 کیلو مواد که نرخ آن 300 ریال است استفاده می کند طی روز گذشته با مصرف 27،000 کیلو مواد به بهای هر کیلو 280 ریال 5،000 بسته محصول تولید شده است .</a:t>
            </a:r>
          </a:p>
          <a:p>
            <a:pPr algn="r" rtl="1">
              <a:buNone/>
            </a:pPr>
            <a:r>
              <a:rPr lang="fa-IR" sz="2400" dirty="0" smtClean="0"/>
              <a:t>مطلوب است : محاسبه انحراف کل مواد و تفکیک آن به انحراف نرخ و مصرف</a:t>
            </a:r>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اهداف :</a:t>
            </a:r>
            <a:endParaRPr lang="en-US" dirty="0"/>
          </a:p>
        </p:txBody>
      </p:sp>
      <p:sp>
        <p:nvSpPr>
          <p:cNvPr id="3" name="Content Placeholder 2"/>
          <p:cNvSpPr>
            <a:spLocks noGrp="1"/>
          </p:cNvSpPr>
          <p:nvPr>
            <p:ph idx="1"/>
          </p:nvPr>
        </p:nvSpPr>
        <p:spPr/>
        <p:txBody>
          <a:bodyPr/>
          <a:lstStyle/>
          <a:p>
            <a:pPr algn="r" rtl="1">
              <a:buNone/>
            </a:pPr>
            <a:r>
              <a:rPr lang="fa-IR" dirty="0" smtClean="0"/>
              <a:t>1- مفاهیم کل هزینه یابی استاندارد </a:t>
            </a:r>
          </a:p>
          <a:p>
            <a:pPr algn="r" rtl="1">
              <a:buNone/>
            </a:pPr>
            <a:r>
              <a:rPr lang="fa-IR" dirty="0" smtClean="0"/>
              <a:t>2- علل استفاده از سیستم هزینه یابی استاندارد </a:t>
            </a:r>
          </a:p>
          <a:p>
            <a:pPr algn="r" rtl="1">
              <a:buNone/>
            </a:pPr>
            <a:r>
              <a:rPr lang="fa-IR" dirty="0" smtClean="0"/>
              <a:t>3- استاندارد مواد اولیه ، دستمزد و سربار </a:t>
            </a:r>
          </a:p>
          <a:p>
            <a:pPr algn="r" rtl="1">
              <a:buNone/>
            </a:pPr>
            <a:r>
              <a:rPr lang="fa-IR" dirty="0" smtClean="0"/>
              <a:t>4- انحراف مواد اولیه ، دستمزد و سربار </a:t>
            </a:r>
            <a:endParaRPr lang="en-US" dirty="0"/>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سیستم هزینه یابی استاندارد چیست؟</a:t>
            </a:r>
            <a:endParaRPr lang="en-US" dirty="0"/>
          </a:p>
        </p:txBody>
      </p:sp>
      <p:sp>
        <p:nvSpPr>
          <p:cNvPr id="3" name="Content Placeholder 2"/>
          <p:cNvSpPr>
            <a:spLocks noGrp="1"/>
          </p:cNvSpPr>
          <p:nvPr>
            <p:ph idx="1"/>
          </p:nvPr>
        </p:nvSpPr>
        <p:spPr/>
        <p:txBody>
          <a:bodyPr/>
          <a:lstStyle/>
          <a:p>
            <a:pPr algn="r" rtl="1">
              <a:buNone/>
            </a:pPr>
            <a:r>
              <a:rPr lang="fa-IR" dirty="0" smtClean="0"/>
              <a:t>سیستم هزینه یابی که اقلام مربوط به اجزای تشکیل دهنده بهای تمام شده را برآورد می کند ، سیستم هزینه یابی استاندارد نامیده می شود .</a:t>
            </a:r>
          </a:p>
          <a:p>
            <a:pPr algn="r" rtl="1">
              <a:buNone/>
            </a:pPr>
            <a:r>
              <a:rPr lang="fa-IR" sz="2400" dirty="0" smtClean="0"/>
              <a:t>سیستم هزینه یابی استاندارد عبارت از فرایند جمع آوری ، تشخیص، اندازه گیری، ثبت و گزارش بهای تمام شده محصولات تولید شده و یا خدمات ارائه شده با استفاده از هزینه های استاندارد می باشد .</a:t>
            </a:r>
          </a:p>
          <a:p>
            <a:pPr algn="r" rtl="1">
              <a:buNone/>
            </a:pPr>
            <a:r>
              <a:rPr lang="fa-IR" sz="2400" dirty="0" smtClean="0"/>
              <a:t>سیستم هزینه یابی استاندارد ابزاری برای ارزیابی عملکرد محسوب شده و با استفاده از آن مدیریت می تواند هزینه های استاندارد را با هزینه های واقعی مقایسه نموده و انحرافات را مورد تجزیه و تحلیل قرار دهد و با برنامه ریزی و کنترل این انحرافات به تولید و کارایی بهینه دست یابد .  </a:t>
            </a:r>
            <a:endParaRPr lang="en-US" sz="24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FF0000"/>
                </a:solidFill>
              </a:rPr>
              <a:t>نکته </a:t>
            </a:r>
            <a:r>
              <a:rPr lang="fa-IR" dirty="0" smtClean="0"/>
              <a:t>:</a:t>
            </a:r>
            <a:r>
              <a:rPr lang="fa-IR" sz="3100" dirty="0" smtClean="0"/>
              <a:t>استانداردها معمولاً برای یک دوره یک ساله تعیین می شود </a:t>
            </a:r>
            <a:r>
              <a:rPr lang="fa-IR" dirty="0" smtClean="0"/>
              <a:t>.</a:t>
            </a:r>
            <a:endParaRPr lang="en-US" dirty="0"/>
          </a:p>
        </p:txBody>
      </p:sp>
      <p:sp>
        <p:nvSpPr>
          <p:cNvPr id="3" name="Content Placeholder 2"/>
          <p:cNvSpPr>
            <a:spLocks noGrp="1"/>
          </p:cNvSpPr>
          <p:nvPr>
            <p:ph idx="1"/>
          </p:nvPr>
        </p:nvSpPr>
        <p:spPr/>
        <p:txBody>
          <a:bodyPr>
            <a:normAutofit/>
          </a:bodyPr>
          <a:lstStyle/>
          <a:p>
            <a:pPr algn="r" rtl="1">
              <a:buNone/>
            </a:pPr>
            <a:endParaRPr lang="fa-IR" sz="2400" dirty="0" smtClean="0"/>
          </a:p>
          <a:p>
            <a:pPr algn="r" rtl="1">
              <a:buNone/>
            </a:pPr>
            <a:r>
              <a:rPr lang="fa-IR" sz="2400" b="1" dirty="0" smtClean="0"/>
              <a:t>موارد استعمال هزینه های استاندارد :</a:t>
            </a:r>
          </a:p>
          <a:p>
            <a:pPr algn="r" rtl="1">
              <a:buNone/>
            </a:pPr>
            <a:r>
              <a:rPr lang="fa-IR" sz="2400" dirty="0" smtClean="0"/>
              <a:t>هم در موسسات تولیدی و هم در موسسات تجاری اعم از بزرگ یا کوچک استفاده می شود و بیشتر در سیستم هزینه یابی مرحله ای استفاده می شود . </a:t>
            </a:r>
          </a:p>
          <a:p>
            <a:pPr algn="r" rtl="1">
              <a:buNone/>
            </a:pPr>
            <a:endParaRPr lang="fa-IR" sz="2400" dirty="0"/>
          </a:p>
          <a:p>
            <a:pPr algn="r" rtl="1">
              <a:buNone/>
            </a:pPr>
            <a:r>
              <a:rPr lang="fa-IR" sz="2400" b="1" dirty="0" smtClean="0"/>
              <a:t>انواع استانداردها :</a:t>
            </a:r>
          </a:p>
          <a:p>
            <a:pPr algn="r" rtl="1">
              <a:buNone/>
            </a:pPr>
            <a:r>
              <a:rPr lang="fa-IR" sz="2400" dirty="0" smtClean="0"/>
              <a:t>الف- استانداردهای اساسی</a:t>
            </a:r>
          </a:p>
          <a:p>
            <a:pPr algn="r" rtl="1">
              <a:buNone/>
            </a:pPr>
            <a:r>
              <a:rPr lang="fa-IR" sz="2400" dirty="0" smtClean="0"/>
              <a:t>ب- استانداردهای جاری </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solidFill>
                  <a:srgbClr val="FF0000"/>
                </a:solidFill>
              </a:rPr>
              <a:t>انواع استانداردهای اساسی:</a:t>
            </a:r>
            <a:r>
              <a:rPr lang="fa-IR" sz="2800" dirty="0" smtClean="0"/>
              <a:t> </a:t>
            </a:r>
            <a:endParaRPr lang="en-US" sz="2800" dirty="0"/>
          </a:p>
        </p:txBody>
      </p:sp>
      <p:sp>
        <p:nvSpPr>
          <p:cNvPr id="3" name="Content Placeholder 2"/>
          <p:cNvSpPr>
            <a:spLocks noGrp="1"/>
          </p:cNvSpPr>
          <p:nvPr>
            <p:ph idx="1"/>
          </p:nvPr>
        </p:nvSpPr>
        <p:spPr>
          <a:xfrm>
            <a:off x="457200" y="1124744"/>
            <a:ext cx="8229600" cy="5001419"/>
          </a:xfrm>
        </p:spPr>
        <p:txBody>
          <a:bodyPr/>
          <a:lstStyle/>
          <a:p>
            <a:pPr algn="r" rtl="1">
              <a:buNone/>
            </a:pPr>
            <a:r>
              <a:rPr lang="fa-IR" dirty="0" smtClean="0"/>
              <a:t>استانداردهای ثابت و دائمی هستند که تغییر نمی کنند مگر آنکه روش ساخت کالا تغییر نماید و در استاندارد اساسی نتیجه واقعی عملکرد با برآورد مقایسه می گردد. </a:t>
            </a:r>
          </a:p>
          <a:p>
            <a:pPr algn="r" rtl="1">
              <a:buNone/>
            </a:pPr>
            <a:r>
              <a:rPr lang="fa-IR" dirty="0" smtClean="0"/>
              <a:t> </a:t>
            </a:r>
            <a:r>
              <a:rPr lang="fa-IR" dirty="0" smtClean="0">
                <a:solidFill>
                  <a:srgbClr val="FF0000"/>
                </a:solidFill>
              </a:rPr>
              <a:t>استاندارد جاری:</a:t>
            </a:r>
          </a:p>
          <a:p>
            <a:pPr algn="r" rtl="1">
              <a:buNone/>
            </a:pPr>
            <a:r>
              <a:rPr lang="fa-IR" dirty="0" smtClean="0"/>
              <a:t>استانداردهایی که هزینه استانداردها تحت شرایط جاری دوره ای که استاندارد آن دوره منظور شده معین گردیده و با هزینه واقعی مقایسه می گردد. این نوع استاندارد برای اندازه گیری و سنجش مورد استفاده قرار می گیرد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rgbClr val="FF0000"/>
                </a:solidFill>
              </a:rPr>
              <a:t>انواع استاندارد جاری </a:t>
            </a:r>
            <a:r>
              <a:rPr lang="fa-IR" dirty="0" smtClean="0"/>
              <a:t>:</a:t>
            </a:r>
            <a:br>
              <a:rPr lang="fa-IR" dirty="0" smtClean="0"/>
            </a:br>
            <a:endParaRPr lang="en-US" dirty="0"/>
          </a:p>
        </p:txBody>
      </p:sp>
      <p:sp>
        <p:nvSpPr>
          <p:cNvPr id="3" name="Content Placeholder 2"/>
          <p:cNvSpPr>
            <a:spLocks noGrp="1"/>
          </p:cNvSpPr>
          <p:nvPr>
            <p:ph idx="1"/>
          </p:nvPr>
        </p:nvSpPr>
        <p:spPr>
          <a:xfrm>
            <a:off x="457200" y="980728"/>
            <a:ext cx="8229600" cy="5145435"/>
          </a:xfrm>
        </p:spPr>
        <p:txBody>
          <a:bodyPr>
            <a:normAutofit lnSpcReduction="10000"/>
          </a:bodyPr>
          <a:lstStyle/>
          <a:p>
            <a:pPr algn="r">
              <a:buNone/>
            </a:pPr>
            <a:r>
              <a:rPr lang="fa-IR" dirty="0" smtClean="0"/>
              <a:t>1- استاندارد ایده آل</a:t>
            </a:r>
          </a:p>
          <a:p>
            <a:pPr algn="r">
              <a:buNone/>
            </a:pPr>
            <a:r>
              <a:rPr lang="fa-IR" dirty="0" smtClean="0"/>
              <a:t>2- استاندارد عادی</a:t>
            </a:r>
          </a:p>
          <a:p>
            <a:pPr algn="r">
              <a:buNone/>
            </a:pPr>
            <a:r>
              <a:rPr lang="fa-IR" dirty="0" smtClean="0"/>
              <a:t>3- استاندارد واقعی مورد انتظار</a:t>
            </a:r>
          </a:p>
          <a:p>
            <a:pPr algn="r">
              <a:buNone/>
            </a:pPr>
            <a:endParaRPr lang="fa-IR" dirty="0" smtClean="0"/>
          </a:p>
          <a:p>
            <a:pPr algn="r" rtl="1">
              <a:buNone/>
            </a:pPr>
            <a:r>
              <a:rPr lang="fa-IR" b="1" dirty="0" smtClean="0"/>
              <a:t>استاندارد ایده آل </a:t>
            </a:r>
            <a:r>
              <a:rPr lang="fa-IR" dirty="0" smtClean="0"/>
              <a:t>:</a:t>
            </a:r>
            <a:r>
              <a:rPr lang="fa-IR" sz="2400" dirty="0" smtClean="0"/>
              <a:t>بالاترین درجه کارایی برای تجهیزات و ماشین آلات و کارگران در نظر گرفته می شود و هیچ گونه مهلت برای استراحت و تعمیر ماشین آلات منظور نمی شود . </a:t>
            </a:r>
          </a:p>
          <a:p>
            <a:pPr algn="r" rtl="1">
              <a:buNone/>
            </a:pPr>
            <a:r>
              <a:rPr lang="fa-IR" b="1" dirty="0" smtClean="0"/>
              <a:t>استاندارد واقعی مورد انتظار:</a:t>
            </a:r>
            <a:r>
              <a:rPr lang="fa-IR" sz="2400" dirty="0" smtClean="0"/>
              <a:t>سطح تولیدی مورد انتظار در دوره آینده مورد محاسبه قرار میگیرد . پس انحرافات نسبت به استانداردها ممکن است مربوط به تغییر سطح واقعی تولید نسبت به سطح مورد انتظار پیش بینی شده تولید باشد .</a:t>
            </a:r>
            <a:endParaRPr lang="fa-IR" b="1" dirty="0" smtClean="0"/>
          </a:p>
          <a:p>
            <a:pPr algn="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rgbClr val="FF0000"/>
                </a:solidFill>
              </a:rPr>
              <a:t>هزینه های واقعی و هزینه های استاندارد :</a:t>
            </a:r>
            <a:endParaRPr lang="en-US" dirty="0">
              <a:solidFill>
                <a:srgbClr val="FF0000"/>
              </a:solidFill>
            </a:endParaRPr>
          </a:p>
        </p:txBody>
      </p:sp>
      <p:sp>
        <p:nvSpPr>
          <p:cNvPr id="3" name="Content Placeholder 2"/>
          <p:cNvSpPr>
            <a:spLocks noGrp="1"/>
          </p:cNvSpPr>
          <p:nvPr>
            <p:ph idx="1"/>
          </p:nvPr>
        </p:nvSpPr>
        <p:spPr>
          <a:xfrm>
            <a:off x="457200" y="1844824"/>
            <a:ext cx="8229600" cy="4281339"/>
          </a:xfrm>
        </p:spPr>
        <p:txBody>
          <a:bodyPr/>
          <a:lstStyle/>
          <a:p>
            <a:pPr algn="r" rtl="1">
              <a:buNone/>
            </a:pPr>
            <a:endParaRPr lang="fa-IR" b="1" dirty="0" smtClean="0"/>
          </a:p>
          <a:p>
            <a:pPr algn="r" rtl="1">
              <a:buNone/>
            </a:pPr>
            <a:r>
              <a:rPr lang="fa-IR" b="1" dirty="0" smtClean="0"/>
              <a:t>هزینه های واقعی </a:t>
            </a:r>
            <a:r>
              <a:rPr lang="fa-IR" dirty="0" smtClean="0"/>
              <a:t>: در یک دوره معین به وقوع پیوسته اند و فقط درباره آن دوره صدق می کند .</a:t>
            </a:r>
          </a:p>
          <a:p>
            <a:pPr algn="r" rtl="1">
              <a:buNone/>
            </a:pPr>
            <a:endParaRPr lang="fa-IR" dirty="0" smtClean="0"/>
          </a:p>
          <a:p>
            <a:pPr algn="r" rtl="1">
              <a:buNone/>
            </a:pPr>
            <a:r>
              <a:rPr lang="fa-IR" b="1" dirty="0" smtClean="0"/>
              <a:t>هزینه های استاندارد </a:t>
            </a:r>
            <a:r>
              <a:rPr lang="fa-IR" dirty="0" smtClean="0"/>
              <a:t>: قبل از شروع فعالیت محاسبه و تعیین می گردند.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lstStyle/>
          <a:p>
            <a:pPr algn="r" rtl="1"/>
            <a:r>
              <a:rPr lang="fa-IR" dirty="0" smtClean="0">
                <a:solidFill>
                  <a:srgbClr val="FF0000"/>
                </a:solidFill>
              </a:rPr>
              <a:t>انحراف :</a:t>
            </a:r>
            <a:endParaRPr lang="en-US" dirty="0">
              <a:gradFill>
                <a:gsLst>
                  <a:gs pos="0">
                    <a:srgbClr val="FFFF00"/>
                  </a:gs>
                  <a:gs pos="50000">
                    <a:schemeClr val="accent1">
                      <a:tint val="44500"/>
                      <a:satMod val="160000"/>
                    </a:schemeClr>
                  </a:gs>
                  <a:gs pos="100000">
                    <a:schemeClr val="accent1">
                      <a:tint val="23500"/>
                      <a:satMod val="160000"/>
                    </a:schemeClr>
                  </a:gs>
                </a:gsLst>
                <a:lin ang="5400000" scaled="0"/>
              </a:gradFill>
            </a:endParaRPr>
          </a:p>
        </p:txBody>
      </p:sp>
      <p:sp>
        <p:nvSpPr>
          <p:cNvPr id="3" name="Content Placeholder 2"/>
          <p:cNvSpPr>
            <a:spLocks noGrp="1"/>
          </p:cNvSpPr>
          <p:nvPr>
            <p:ph idx="1"/>
          </p:nvPr>
        </p:nvSpPr>
        <p:spPr>
          <a:xfrm>
            <a:off x="457200" y="1196752"/>
            <a:ext cx="8229600" cy="4929411"/>
          </a:xfrm>
        </p:spPr>
        <p:txBody>
          <a:bodyPr/>
          <a:lstStyle/>
          <a:p>
            <a:pPr algn="r" rtl="1">
              <a:buNone/>
            </a:pPr>
            <a:r>
              <a:rPr lang="fa-IR" dirty="0" smtClean="0"/>
              <a:t>در هزینه یابی استاندارد ، هزینه های واقعی با هزینه های استاندارد مقایسه می شوند و تفاوت بین هزینه های واقعی و استاندارد را انحراف می نامند . </a:t>
            </a:r>
          </a:p>
          <a:p>
            <a:pPr algn="r" rtl="1">
              <a:buNone/>
            </a:pPr>
            <a:endParaRPr lang="fa-IR" dirty="0"/>
          </a:p>
          <a:p>
            <a:pPr algn="r" rtl="1">
              <a:buNone/>
            </a:pPr>
            <a:r>
              <a:rPr lang="fa-IR" b="1" dirty="0" smtClean="0">
                <a:solidFill>
                  <a:srgbClr val="FF0000"/>
                </a:solidFill>
              </a:rPr>
              <a:t>کارت هزینه استاندارد :</a:t>
            </a:r>
          </a:p>
          <a:p>
            <a:pPr algn="r" rtl="1">
              <a:buNone/>
            </a:pPr>
            <a:r>
              <a:rPr lang="fa-IR" sz="2800" dirty="0" smtClean="0"/>
              <a:t>کارت هزینه استاندارد مقدار و نرخ مواد اولیه ، دستمزد مستقیم و سربار کارخانه را برای تولید یک واحد محصول نشان می دهد .</a:t>
            </a:r>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هزینه مواد خام به دو عامل بستگی دارد :</a:t>
            </a:r>
            <a:endParaRPr lang="en-US" dirty="0"/>
          </a:p>
        </p:txBody>
      </p:sp>
      <p:sp>
        <p:nvSpPr>
          <p:cNvPr id="3" name="Content Placeholder 2"/>
          <p:cNvSpPr>
            <a:spLocks noGrp="1"/>
          </p:cNvSpPr>
          <p:nvPr>
            <p:ph idx="1"/>
          </p:nvPr>
        </p:nvSpPr>
        <p:spPr/>
        <p:txBody>
          <a:bodyPr/>
          <a:lstStyle/>
          <a:p>
            <a:pPr algn="r" rtl="1">
              <a:buNone/>
            </a:pPr>
            <a:r>
              <a:rPr lang="fa-IR" dirty="0" smtClean="0"/>
              <a:t>1- مقدار استاندارد مواد مصرف  شده</a:t>
            </a:r>
          </a:p>
          <a:p>
            <a:pPr algn="r" rtl="1">
              <a:buNone/>
            </a:pPr>
            <a:r>
              <a:rPr lang="fa-IR" dirty="0" smtClean="0"/>
              <a:t>2- قیمت مواد اولیه مصرف شده </a:t>
            </a:r>
          </a:p>
          <a:p>
            <a:pPr algn="r" rtl="1">
              <a:buNone/>
            </a:pPr>
            <a:endParaRPr lang="fa-IR" dirty="0"/>
          </a:p>
          <a:p>
            <a:pPr algn="r" rtl="1">
              <a:buNone/>
            </a:pPr>
            <a:r>
              <a:rPr lang="fa-IR" sz="2400" dirty="0" smtClean="0"/>
              <a:t>بنابراین هنگام تعیین استانداردها ی مواد دو عامل زیر باید در نظر گرفته شود :</a:t>
            </a:r>
          </a:p>
          <a:p>
            <a:pPr algn="r" rtl="1">
              <a:buNone/>
            </a:pPr>
            <a:r>
              <a:rPr lang="fa-IR" sz="2400" b="1" dirty="0" smtClean="0"/>
              <a:t>1- نرخ استاندارد مواد : </a:t>
            </a:r>
            <a:r>
              <a:rPr lang="fa-IR" sz="2400" dirty="0" smtClean="0"/>
              <a:t>بیانگر نرخی است که انتظار می رود برای خرید یک واحد مواد مستقیم در دوره آتی پرداخت گردد. </a:t>
            </a:r>
          </a:p>
          <a:p>
            <a:pPr algn="r" rtl="1">
              <a:buNone/>
            </a:pPr>
            <a:r>
              <a:rPr lang="fa-IR" sz="2400" dirty="0" smtClean="0"/>
              <a:t>2</a:t>
            </a:r>
            <a:r>
              <a:rPr lang="fa-IR" sz="2400" b="1" dirty="0" smtClean="0"/>
              <a:t>- مصرف استاندارد مواد : </a:t>
            </a:r>
            <a:r>
              <a:rPr lang="fa-IR" sz="2400" dirty="0" smtClean="0"/>
              <a:t>بیانگر مقدار مواد مستقیمی است که انتظار می رود در تولید یک واحد محصول مورد استفاده قرار گیرد .   </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1109</Words>
  <Application>Microsoft Office PowerPoint</Application>
  <PresentationFormat>On-screen Show (4:3)</PresentationFormat>
  <Paragraphs>108</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بسمه تعالی</vt:lpstr>
      <vt:lpstr>اهداف :</vt:lpstr>
      <vt:lpstr>سیستم هزینه یابی استاندارد چیست؟</vt:lpstr>
      <vt:lpstr>نکته :استانداردها معمولاً برای یک دوره یک ساله تعیین می شود .</vt:lpstr>
      <vt:lpstr>انواع استانداردهای اساسی: </vt:lpstr>
      <vt:lpstr>انواع استاندارد جاری : </vt:lpstr>
      <vt:lpstr>هزینه های واقعی و هزینه های استاندارد :</vt:lpstr>
      <vt:lpstr>انحراف :</vt:lpstr>
      <vt:lpstr>هزینه مواد خام به دو عامل بستگی دارد :</vt:lpstr>
      <vt:lpstr>انحراف از استانداردها: </vt:lpstr>
      <vt:lpstr>نکته :</vt:lpstr>
      <vt:lpstr>انحرافات مواد مستقیم </vt:lpstr>
      <vt:lpstr>انحراف نرخ مواد:</vt:lpstr>
      <vt:lpstr>انحراف مصرف مواد:</vt:lpstr>
      <vt:lpstr>مثال:</vt:lpstr>
      <vt:lpstr>تمرین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دوم: هزینه یابی استاندارد</dc:title>
  <dc:creator>user</dc:creator>
  <cp:lastModifiedBy>user</cp:lastModifiedBy>
  <cp:revision>53</cp:revision>
  <dcterms:created xsi:type="dcterms:W3CDTF">2020-03-03T05:48:15Z</dcterms:created>
  <dcterms:modified xsi:type="dcterms:W3CDTF">2020-03-06T06:23:23Z</dcterms:modified>
</cp:coreProperties>
</file>