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91178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02151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49973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50509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82749C-7685-4C09-8169-C82FB0EABB50}" type="datetimeFigureOut">
              <a:rPr lang="en-US" smtClean="0"/>
              <a:pPr/>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4110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82749C-7685-4C09-8169-C82FB0EABB50}" type="datetimeFigureOut">
              <a:rPr lang="en-US" smtClean="0"/>
              <a:pPr/>
              <a:t>3/7/2020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06993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82749C-7685-4C09-8169-C82FB0EABB50}" type="datetimeFigureOut">
              <a:rPr lang="en-US" smtClean="0"/>
              <a:pPr/>
              <a:t>3/7/2020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3942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82749C-7685-4C09-8169-C82FB0EABB50}" type="datetimeFigureOut">
              <a:rPr lang="en-US" smtClean="0"/>
              <a:pPr/>
              <a:t>3/7/2020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2992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2749C-7685-4C09-8169-C82FB0EABB50}" type="datetimeFigureOut">
              <a:rPr lang="en-US" smtClean="0"/>
              <a:pPr/>
              <a:t>3/7/2020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12741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67811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82557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2749C-7685-4C09-8169-C82FB0EABB50}" type="datetimeFigureOut">
              <a:rPr lang="en-US" smtClean="0"/>
              <a:pPr/>
              <a:t>3/7/2020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3225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1748" y="561704"/>
            <a:ext cx="9144000" cy="5734594"/>
          </a:xfrm>
        </p:spPr>
        <p:txBody>
          <a:bodyPr>
            <a:normAutofit/>
          </a:bodyPr>
          <a:lstStyle/>
          <a:p>
            <a:pPr lvl="0">
              <a:spcBef>
                <a:spcPts val="1000"/>
              </a:spcBef>
            </a:pPr>
            <a:r>
              <a:rPr lang="fa-IR" sz="3600" b="1" dirty="0">
                <a:solidFill>
                  <a:prstClr val="black"/>
                </a:solidFill>
                <a:latin typeface="Calibri" panose="020F0502020204030204"/>
                <a:ea typeface="+mn-ea"/>
                <a:cs typeface="B Lotus" pitchFamily="2" charset="-78"/>
              </a:rPr>
              <a:t>گروه تربیت کودک </a:t>
            </a: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100" b="1" dirty="0">
                <a:solidFill>
                  <a:prstClr val="black"/>
                </a:solidFill>
                <a:latin typeface="Calibri" panose="020F0502020204030204"/>
                <a:ea typeface="+mn-ea"/>
                <a:cs typeface="B Lotus" pitchFamily="2" charset="-78"/>
              </a:rPr>
              <a:t>آموزشکده قدسیه ساری </a:t>
            </a: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4800" b="1" dirty="0" smtClean="0">
                <a:solidFill>
                  <a:prstClr val="black"/>
                </a:solidFill>
                <a:latin typeface="Calibri" panose="020F0502020204030204"/>
                <a:ea typeface="+mn-ea"/>
                <a:cs typeface="B Lotus" pitchFamily="2" charset="-78"/>
              </a:rPr>
              <a:t>پرورش مهارتهای تدریس</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800" b="1" smtClean="0">
                <a:solidFill>
                  <a:prstClr val="black"/>
                </a:solidFill>
                <a:latin typeface="Calibri" panose="020F0502020204030204"/>
                <a:ea typeface="+mn-ea"/>
                <a:cs typeface="B Lotus" pitchFamily="2" charset="-78"/>
              </a:rPr>
              <a:t>جلسه دوم</a:t>
            </a:r>
            <a:r>
              <a:rPr lang="fa-IR" sz="5300" dirty="0">
                <a:solidFill>
                  <a:prstClr val="black"/>
                </a:solidFill>
                <a:latin typeface="Calibri" panose="020F0502020204030204"/>
                <a:ea typeface="+mn-ea"/>
                <a:cs typeface="B Lotus" pitchFamily="2" charset="-78"/>
              </a:rPr>
              <a:t/>
            </a:r>
            <a:br>
              <a:rPr lang="fa-IR" sz="5300" dirty="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800" b="1" dirty="0">
                <a:solidFill>
                  <a:prstClr val="black"/>
                </a:solidFill>
                <a:latin typeface="Calibri" panose="020F0502020204030204"/>
                <a:ea typeface="+mn-ea"/>
                <a:cs typeface="B Lotus" pitchFamily="2" charset="-78"/>
              </a:rPr>
              <a:t>مدرس: مهرانگیز خادملو</a:t>
            </a:r>
            <a:r>
              <a:rPr lang="fa-IR" sz="2400" dirty="0">
                <a:solidFill>
                  <a:prstClr val="black"/>
                </a:solidFill>
                <a:latin typeface="Calibri" panose="020F0502020204030204"/>
                <a:ea typeface="+mn-ea"/>
                <a:cs typeface="Arial" panose="020B0604020202020204" pitchFamily="34" charset="0"/>
              </a:rPr>
              <a:t/>
            </a:r>
            <a:br>
              <a:rPr lang="fa-IR" sz="2400" dirty="0">
                <a:solidFill>
                  <a:prstClr val="black"/>
                </a:solidFill>
                <a:latin typeface="Calibri" panose="020F0502020204030204"/>
                <a:ea typeface="+mn-ea"/>
                <a:cs typeface="Arial" panose="020B0604020202020204" pitchFamily="34" charset="0"/>
              </a:rPr>
            </a:br>
            <a:endParaRPr lang="en-US" sz="5300" b="1" dirty="0"/>
          </a:p>
        </p:txBody>
      </p:sp>
    </p:spTree>
    <p:extLst>
      <p:ext uri="{BB962C8B-B14F-4D97-AF65-F5344CB8AC3E}">
        <p14:creationId xmlns:p14="http://schemas.microsoft.com/office/powerpoint/2010/main" xmlns="" val="3715658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9397" y="1803042"/>
            <a:ext cx="11153103" cy="3940935"/>
          </a:xfrm>
        </p:spPr>
        <p:txBody>
          <a:bodyPr>
            <a:normAutofit/>
          </a:bodyPr>
          <a:lstStyle/>
          <a:p>
            <a:pPr marL="457200" marR="0" indent="-457200" algn="r" rtl="1">
              <a:lnSpc>
                <a:spcPct val="107000"/>
              </a:lnSpc>
              <a:spcBef>
                <a:spcPts val="0"/>
              </a:spcBef>
              <a:spcAft>
                <a:spcPts val="800"/>
              </a:spcAft>
            </a:pPr>
            <a:r>
              <a:rPr lang="fa-IR" sz="2700" b="1" dirty="0" smtClean="0">
                <a:ea typeface="Calibri" panose="020F0502020204030204" pitchFamily="34" charset="0"/>
                <a:cs typeface="B Lotus" panose="00000400000000000000" pitchFamily="2" charset="-78"/>
              </a:rPr>
              <a:t/>
            </a:r>
            <a:br>
              <a:rPr lang="fa-IR" sz="2700" b="1" dirty="0" smtClean="0">
                <a:ea typeface="Calibri" panose="020F0502020204030204" pitchFamily="34" charset="0"/>
                <a:cs typeface="B Lotus" panose="00000400000000000000" pitchFamily="2" charset="-78"/>
              </a:rPr>
            </a:br>
            <a:r>
              <a:rPr lang="fa-IR" sz="2700" b="1" dirty="0" smtClean="0">
                <a:ea typeface="Calibri" panose="020F0502020204030204" pitchFamily="34" charset="0"/>
                <a:cs typeface="B Lotus" panose="00000400000000000000" pitchFamily="2" charset="-78"/>
              </a:rPr>
              <a:t/>
            </a:r>
            <a:br>
              <a:rPr lang="fa-IR" sz="2700" b="1" dirty="0" smtClean="0">
                <a:ea typeface="Calibri" panose="020F0502020204030204" pitchFamily="34" charset="0"/>
                <a:cs typeface="B Lotus" panose="00000400000000000000" pitchFamily="2" charset="-78"/>
              </a:rPr>
            </a:br>
            <a:r>
              <a:rPr lang="fa-IR" sz="2700" b="1" dirty="0" smtClean="0">
                <a:ea typeface="Calibri" panose="020F0502020204030204" pitchFamily="34" charset="0"/>
                <a:cs typeface="B Lotus" panose="00000400000000000000" pitchFamily="2" charset="-78"/>
              </a:rPr>
              <a:t/>
            </a:r>
            <a:br>
              <a:rPr lang="fa-IR" sz="2700" b="1" dirty="0" smtClean="0">
                <a:ea typeface="Calibri" panose="020F0502020204030204" pitchFamily="34" charset="0"/>
                <a:cs typeface="B Lotus" panose="00000400000000000000" pitchFamily="2" charset="-78"/>
              </a:rPr>
            </a:br>
            <a:r>
              <a:rPr lang="en-US" sz="1800" dirty="0" smtClean="0">
                <a:effectLst/>
                <a:latin typeface="Calibri" panose="020F0502020204030204" pitchFamily="34" charset="0"/>
                <a:ea typeface="Calibri" panose="020F0502020204030204" pitchFamily="34" charset="0"/>
                <a:cs typeface="Arial" panose="020B0604020202020204" pitchFamily="34" charset="0"/>
              </a:rPr>
              <a:t/>
            </a:r>
            <a:br>
              <a:rPr lang="en-US" sz="1800" dirty="0" smtClean="0">
                <a:effectLst/>
                <a:latin typeface="Calibri" panose="020F0502020204030204" pitchFamily="34" charset="0"/>
                <a:ea typeface="Calibri" panose="020F0502020204030204" pitchFamily="34" charset="0"/>
                <a:cs typeface="Arial" panose="020B0604020202020204" pitchFamily="34" charset="0"/>
              </a:rPr>
            </a:br>
            <a:endParaRPr lang="en-US" sz="2400" dirty="0">
              <a:cs typeface="B Lotus" panose="00000400000000000000" pitchFamily="2" charset="-78"/>
            </a:endParaRPr>
          </a:p>
        </p:txBody>
      </p:sp>
      <p:sp>
        <p:nvSpPr>
          <p:cNvPr id="3" name="Rectangle 2"/>
          <p:cNvSpPr/>
          <p:nvPr/>
        </p:nvSpPr>
        <p:spPr>
          <a:xfrm>
            <a:off x="235131" y="274320"/>
            <a:ext cx="11586755" cy="5693866"/>
          </a:xfrm>
          <a:prstGeom prst="rect">
            <a:avLst/>
          </a:prstGeom>
        </p:spPr>
        <p:txBody>
          <a:bodyPr wrap="square">
            <a:spAutoFit/>
          </a:bodyPr>
          <a:lstStyle/>
          <a:p>
            <a:pPr lvl="0" algn="r" rtl="1" eaLnBrk="0" fontAlgn="base" hangingPunct="0">
              <a:spcBef>
                <a:spcPct val="0"/>
              </a:spcBef>
              <a:spcAft>
                <a:spcPct val="0"/>
              </a:spcAft>
            </a:pPr>
            <a:r>
              <a:rPr lang="fa-IR" sz="2800" b="1" dirty="0" smtClean="0">
                <a:latin typeface="Calibri" pitchFamily="34" charset="0"/>
                <a:ea typeface="Calibri" pitchFamily="34" charset="0"/>
                <a:cs typeface="B Lotus" pitchFamily="2" charset="-78"/>
              </a:rPr>
              <a:t>ب)هدف های جزئی و بسیار جزئی :</a:t>
            </a:r>
            <a:endParaRPr lang="en-US" sz="2800" dirty="0" smtClean="0">
              <a:latin typeface="Arial" pitchFamily="34" charset="0"/>
              <a:cs typeface="B Lotus" pitchFamily="2" charset="-78"/>
            </a:endParaRPr>
          </a:p>
          <a:p>
            <a:pPr algn="r" rtl="1"/>
            <a:r>
              <a:rPr lang="fa-IR" sz="2800" dirty="0" smtClean="0">
                <a:latin typeface="Calibri" pitchFamily="34" charset="0"/>
                <a:ea typeface="Calibri" pitchFamily="34" charset="0"/>
                <a:cs typeface="B Lotus" pitchFamily="2" charset="-78"/>
              </a:rPr>
              <a:t>هدف های جزئی و بسیار جزئی هدف های هستند که از تجزیه یک هدف کلی بدست می آیند زیرا برای رسیدن به یک هدف کلی قاعده بر این است که آن را به هدف های جزئی تری که پیش نیاز هدف کلی محسوب می شوند تجزیه می کنیم .</a:t>
            </a:r>
          </a:p>
          <a:p>
            <a:pPr algn="r" rtl="1"/>
            <a:endParaRPr lang="fa-IR" sz="2800" dirty="0" smtClean="0">
              <a:latin typeface="Calibri" pitchFamily="34" charset="0"/>
              <a:ea typeface="Calibri" pitchFamily="34" charset="0"/>
              <a:cs typeface="B Lotus" pitchFamily="2" charset="-78"/>
            </a:endParaRPr>
          </a:p>
          <a:p>
            <a:pPr algn="r" rtl="1"/>
            <a:r>
              <a:rPr lang="fa-IR" sz="2800" b="1" dirty="0" smtClean="0">
                <a:cs typeface="B Lotus" pitchFamily="2" charset="-78"/>
              </a:rPr>
              <a:t> روش نردبانی :</a:t>
            </a:r>
            <a:endParaRPr lang="en-US" sz="2800" dirty="0" smtClean="0">
              <a:cs typeface="B Lotus" pitchFamily="2" charset="-78"/>
            </a:endParaRPr>
          </a:p>
          <a:p>
            <a:pPr algn="r" rtl="1"/>
            <a:r>
              <a:rPr lang="fa-IR" sz="2800" dirty="0" smtClean="0">
                <a:cs typeface="B Lotus" pitchFamily="2" charset="-78"/>
              </a:rPr>
              <a:t>-این تجزیه باید به گونه ای صورت بگیرد که سلسله مراتب و ارتباط منطقی هدف ها و فعالیت هایی که برای نیل به هدف کلی لازم است مشخص شوند .برای تجزیه هدف کلی به هدف جزئی همواره این سوال مطرح است که ((آیا این هدف به هدف جزئی دیگر نیاز دارد؟))اگر جواب بلی است ،آن هدف جزئی کدام است ؟برای هدف اخیر نیز باز همان سوال تکرار می شود .در حقیقت آنقدر این سوال تکرار می شود تا به جزئی ترین هدف برسیم و تشخیص دهیم که هدف کلی ما به اندازه کافی تجزیه شده است. این روش را "روش نردبانی" می گویند .</a:t>
            </a:r>
            <a:endParaRPr lang="fa-IR" sz="2800" dirty="0" smtClean="0">
              <a:latin typeface="Calibri" pitchFamily="34" charset="0"/>
              <a:ea typeface="Calibri" pitchFamily="34" charset="0"/>
              <a:cs typeface="B Lotus" pitchFamily="2" charset="-78"/>
            </a:endParaRPr>
          </a:p>
          <a:p>
            <a:pPr lvl="0" algn="justLow" rtl="1" eaLnBrk="0" fontAlgn="base" hangingPunct="0">
              <a:spcBef>
                <a:spcPct val="0"/>
              </a:spcBef>
              <a:spcAft>
                <a:spcPct val="0"/>
              </a:spcAft>
            </a:pPr>
            <a:endParaRPr lang="fa-IR" sz="2800" dirty="0" smtClean="0">
              <a:latin typeface="Arial" pitchFamily="34" charset="0"/>
              <a:cs typeface="B Lotus" pitchFamily="2" charset="-78"/>
            </a:endParaRPr>
          </a:p>
        </p:txBody>
      </p:sp>
    </p:spTree>
    <p:extLst>
      <p:ext uri="{BB962C8B-B14F-4D97-AF65-F5344CB8AC3E}">
        <p14:creationId xmlns:p14="http://schemas.microsoft.com/office/powerpoint/2010/main" xmlns="" val="3531891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46974" y="437882"/>
            <a:ext cx="11261249" cy="6078828"/>
          </a:xfrm>
        </p:spPr>
        <p:txBody>
          <a:bodyPr>
            <a:normAutofit/>
          </a:bodyPr>
          <a:lstStyle/>
          <a:p>
            <a:pPr marL="457200" indent="-457200" algn="r" rtl="1">
              <a:lnSpc>
                <a:spcPct val="107000"/>
              </a:lnSpc>
              <a:spcBef>
                <a:spcPts val="0"/>
              </a:spcBef>
              <a:spcAft>
                <a:spcPts val="800"/>
              </a:spcAft>
            </a:pPr>
            <a:r>
              <a:rPr lang="en-US" sz="3200" dirty="0" smtClean="0"/>
              <a:t/>
            </a:r>
            <a:br>
              <a:rPr lang="en-US" sz="3200" dirty="0" smtClean="0"/>
            </a:br>
            <a:r>
              <a:rPr lang="en-US" sz="3100" dirty="0" smtClean="0">
                <a:effectLst/>
                <a:latin typeface="Calibri" panose="020F0502020204030204" pitchFamily="34" charset="0"/>
                <a:ea typeface="Calibri" panose="020F0502020204030204" pitchFamily="34" charset="0"/>
                <a:cs typeface="Arial" panose="020B0604020202020204" pitchFamily="34" charset="0"/>
              </a:rPr>
              <a:t/>
            </a:r>
            <a:br>
              <a:rPr lang="en-US" sz="3100" dirty="0" smtClean="0">
                <a:effectLst/>
                <a:latin typeface="Calibri" panose="020F0502020204030204" pitchFamily="34" charset="0"/>
                <a:ea typeface="Calibri" panose="020F0502020204030204" pitchFamily="34" charset="0"/>
                <a:cs typeface="Arial" panose="020B0604020202020204" pitchFamily="34" charset="0"/>
              </a:rPr>
            </a:br>
            <a:endParaRPr lang="en-US" sz="3100" dirty="0">
              <a:cs typeface="B Lotus" panose="00000400000000000000" pitchFamily="2" charset="-78"/>
            </a:endParaRPr>
          </a:p>
        </p:txBody>
      </p:sp>
      <p:sp>
        <p:nvSpPr>
          <p:cNvPr id="5121" name="Rectangle 1"/>
          <p:cNvSpPr>
            <a:spLocks noChangeArrowheads="1"/>
          </p:cNvSpPr>
          <p:nvPr/>
        </p:nvSpPr>
        <p:spPr bwMode="auto">
          <a:xfrm>
            <a:off x="322729" y="282388"/>
            <a:ext cx="11551408"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اشکال ارتباط هدف های جزئی با هدف های کلی :</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lvl="0" algn="r" rtl="1" eaLnBrk="0" fontAlgn="base" hangingPunct="0">
              <a:spcBef>
                <a:spcPct val="0"/>
              </a:spcBef>
              <a:spcAft>
                <a:spcPct val="0"/>
              </a:spcAf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الف)متوالی:</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در این نوع ارتباط هر هدف جزئی پایین تر نسیت به هدف جزئی بعدی پیش نیاز محسوب میشود یعنی بدون گذشتن از هدف جزئی اول رسیدن به هدف جزئی دوم غیر منطقی و مشکل است.مثلا برای استفاده از چهار عمل اصلی نیاز به خواندن و نوشتن اعداد می باشد.</a:t>
            </a:r>
          </a:p>
          <a:p>
            <a:pPr lvl="0" algn="r" rtl="1" eaLnBrk="0" fontAlgn="base" hangingPunct="0">
              <a:spcBef>
                <a:spcPct val="0"/>
              </a:spcBef>
              <a:spcAft>
                <a:spcPct val="0"/>
              </a:spcAf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algn="r" rtl="1"/>
            <a:r>
              <a:rPr lang="fa-IR" sz="2800" b="1" dirty="0" smtClean="0">
                <a:cs typeface="B Lotus" pitchFamily="2" charset="-78"/>
              </a:rPr>
              <a:t> </a:t>
            </a:r>
            <a:r>
              <a:rPr lang="fa-IR" sz="2800" b="1" dirty="0" smtClean="0">
                <a:cs typeface="B Lotus" pitchFamily="2" charset="-78"/>
              </a:rPr>
              <a:t>ب)موازی :</a:t>
            </a:r>
            <a:r>
              <a:rPr lang="fa-IR" sz="2800" dirty="0" smtClean="0">
                <a:cs typeface="B Lotus" pitchFamily="2" charset="-78"/>
              </a:rPr>
              <a:t>در این نوع ارتباط آموختن یک هدف الزاما پیش نیاز هدف دیگر نیست یعنی می توان آن </a:t>
            </a:r>
            <a:r>
              <a:rPr lang="fa-IR" sz="2800" dirty="0" smtClean="0">
                <a:cs typeface="B Lotus" pitchFamily="2" charset="-78"/>
              </a:rPr>
              <a:t>ها را </a:t>
            </a:r>
            <a:r>
              <a:rPr lang="fa-IR" sz="2800" dirty="0" smtClean="0">
                <a:cs typeface="B Lotus" pitchFamily="2" charset="-78"/>
              </a:rPr>
              <a:t>در کنار یکدیگر آموخت مثلا :اشکال ساده هندسی مانند مثلث ،مستطیل و دایره که هم زمان می توان آن ها را کنار یکدیگر آموخت </a:t>
            </a:r>
            <a:r>
              <a:rPr lang="fa-IR" sz="2800" dirty="0" smtClean="0">
                <a:cs typeface="B Lotus" pitchFamily="2" charset="-78"/>
              </a:rPr>
              <a:t>.</a:t>
            </a:r>
            <a:r>
              <a:rPr lang="fa-IR" sz="2800" b="1" dirty="0" smtClean="0">
                <a:cs typeface="B Lotus" pitchFamily="2" charset="-78"/>
              </a:rPr>
              <a:t> </a:t>
            </a:r>
            <a:endParaRPr lang="fa-IR" sz="2800" b="1" dirty="0" smtClean="0">
              <a:cs typeface="B Lotus" pitchFamily="2" charset="-78"/>
            </a:endParaRPr>
          </a:p>
          <a:p>
            <a:pPr algn="r" rtl="1"/>
            <a:endParaRPr lang="fa-IR" sz="2800" b="1" dirty="0" smtClean="0">
              <a:cs typeface="B Lotus" pitchFamily="2" charset="-78"/>
            </a:endParaRPr>
          </a:p>
          <a:p>
            <a:pPr algn="r" rtl="1"/>
            <a:r>
              <a:rPr lang="fa-IR" sz="2800" b="1" dirty="0" smtClean="0">
                <a:cs typeface="B Lotus" pitchFamily="2" charset="-78"/>
              </a:rPr>
              <a:t>ج)ترکیبی</a:t>
            </a:r>
            <a:r>
              <a:rPr lang="fa-IR" sz="2800" b="1" dirty="0" smtClean="0">
                <a:cs typeface="B Lotus" pitchFamily="2" charset="-78"/>
              </a:rPr>
              <a:t>:</a:t>
            </a:r>
            <a:r>
              <a:rPr lang="fa-IR" sz="2800" dirty="0" smtClean="0">
                <a:cs typeface="B Lotus" pitchFamily="2" charset="-78"/>
              </a:rPr>
              <a:t> ممکن است هدف کلی درس از دو نوع هدف جزئی ،یعنی متوالی و موازی تشکیل شده </a:t>
            </a:r>
            <a:r>
              <a:rPr lang="fa-IR" sz="2800" dirty="0" smtClean="0">
                <a:cs typeface="B Lotus" pitchFamily="2" charset="-78"/>
              </a:rPr>
              <a:t>باشد. مثل </a:t>
            </a:r>
            <a:r>
              <a:rPr lang="fa-IR" sz="2800" dirty="0" smtClean="0">
                <a:cs typeface="B Lotus" pitchFamily="2" charset="-78"/>
              </a:rPr>
              <a:t>اقسام کلمه در فارسی </a:t>
            </a:r>
            <a:r>
              <a:rPr lang="fa-IR" sz="2800" dirty="0" smtClean="0">
                <a:cs typeface="B Lotus" pitchFamily="2" charset="-78"/>
              </a:rPr>
              <a:t>{اسم ( اسم عام واسم خاص) ،فعل، </a:t>
            </a:r>
            <a:r>
              <a:rPr lang="fa-IR" sz="2800" dirty="0" smtClean="0">
                <a:cs typeface="B Lotus" pitchFamily="2" charset="-78"/>
              </a:rPr>
              <a:t>قید و غیره </a:t>
            </a:r>
            <a:r>
              <a:rPr lang="fa-IR" sz="2800" dirty="0" smtClean="0">
                <a:cs typeface="B Lotus" pitchFamily="2" charset="-78"/>
              </a:rPr>
              <a:t>...}</a:t>
            </a:r>
            <a:endParaRPr lang="en-US" sz="2800" dirty="0" smtClean="0">
              <a:cs typeface="B Lotus" pitchFamily="2" charset="-78"/>
            </a:endParaRPr>
          </a:p>
          <a:p>
            <a:pPr algn="r" rtl="1"/>
            <a:r>
              <a:rPr lang="fa-IR" sz="2800" dirty="0" smtClean="0">
                <a:cs typeface="B Lotus" pitchFamily="2" charset="-78"/>
              </a:rPr>
              <a:t>آموختن مفاهیم فوق به طور مجزا و موازی امکان پذیر است لیکن هر یک از اقسام فوق اجزا خاص خود را دارد که آموزش آنها جنبه متوالی پیدا می کند.</a:t>
            </a:r>
            <a:endParaRPr lang="en-US" sz="2800" dirty="0" smtClean="0">
              <a:cs typeface="B Lotus" pitchFamily="2" charset="-78"/>
            </a:endParaRPr>
          </a:p>
          <a:p>
            <a:pPr lvl="0" algn="justLow" rtl="1" eaLnBrk="0" fontAlgn="base" hangingPunct="0">
              <a:spcBef>
                <a:spcPct val="0"/>
              </a:spcBef>
              <a:spcAft>
                <a:spcPct val="0"/>
              </a:spcAf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xmlns="" val="191568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69701" y="1122363"/>
            <a:ext cx="10972800" cy="4531462"/>
          </a:xfrm>
        </p:spPr>
        <p:txBody>
          <a:bodyPr>
            <a:normAutofit/>
          </a:bodyPr>
          <a:lstStyle/>
          <a:p>
            <a:pPr marL="457200" marR="0" indent="-457200" algn="r" rtl="1">
              <a:lnSpc>
                <a:spcPct val="107000"/>
              </a:lnSpc>
              <a:spcBef>
                <a:spcPts val="0"/>
              </a:spcBef>
              <a:spcAft>
                <a:spcPts val="800"/>
              </a:spcAft>
            </a:pPr>
            <a:r>
              <a:rPr lang="en-US" sz="4800" dirty="0" smtClean="0">
                <a:effectLst/>
                <a:latin typeface="Calibri" panose="020F0502020204030204" pitchFamily="34" charset="0"/>
                <a:ea typeface="Calibri" panose="020F0502020204030204" pitchFamily="34" charset="0"/>
                <a:cs typeface="Arial" panose="020B0604020202020204" pitchFamily="34" charset="0"/>
              </a:rPr>
              <a:t/>
            </a:r>
            <a:br>
              <a:rPr lang="en-US" sz="4800" dirty="0" smtClean="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4097" name="Rectangle 1"/>
          <p:cNvSpPr>
            <a:spLocks noChangeArrowheads="1"/>
          </p:cNvSpPr>
          <p:nvPr/>
        </p:nvSpPr>
        <p:spPr bwMode="auto">
          <a:xfrm>
            <a:off x="376518" y="201706"/>
            <a:ext cx="11510682" cy="74174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هدف های رفتاری:</a:t>
            </a:r>
            <a:endPar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algn="r" rtl="1"/>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-هدف های رفتاری عبارتنداز :اعمال ، رفتار ،حرکات و آثاری که قابل مشاهده کردن ،لمس کردن،شنیدن و قابل سنجش باشند. هدف های رفتاری تغییراتی است که معلم انتظار دارد تا در آغاز هر درس و قبل از شروع درس جدید در رفتار دانش آموز مشاهده کند که در این صورت آن را رفتار ورودی می گوییم و یااینکه پس از آموختن درس جدید رفتار او تغییر کند که به آن رفتار خروجی می گوییم برای بیان هر هدف رفتاری از یک فعل رفتاری استفاده می شود</a:t>
            </a:r>
            <a:r>
              <a:rPr kumimoji="0" lang="en-US" sz="2800" b="0" i="0" u="none" strike="noStrike" cap="none" normalizeH="0" baseline="0" dirty="0" smtClean="0">
                <a:ln>
                  <a:noFill/>
                </a:ln>
                <a:solidFill>
                  <a:schemeClr val="tx1"/>
                </a:solidFill>
                <a:effectLst/>
                <a:latin typeface="Arial" pitchFamily="34" charset="0"/>
                <a:cs typeface="B Lotus" pitchFamily="2" charset="-78"/>
              </a:rPr>
              <a:t> </a:t>
            </a:r>
            <a:r>
              <a:rPr kumimoji="0" lang="fa-IR" sz="2800" b="0" i="0" u="none" strike="noStrike" cap="none" normalizeH="0" baseline="0" dirty="0" smtClean="0">
                <a:ln>
                  <a:noFill/>
                </a:ln>
                <a:solidFill>
                  <a:schemeClr val="tx1"/>
                </a:solidFill>
                <a:effectLst/>
                <a:latin typeface="Arial" pitchFamily="34" charset="0"/>
                <a:cs typeface="B Lotus" pitchFamily="2" charset="-78"/>
              </a:rPr>
              <a:t>.</a:t>
            </a:r>
          </a:p>
          <a:p>
            <a:pPr algn="r" rtl="1"/>
            <a:r>
              <a:rPr lang="fa-IR" sz="2800" b="1" dirty="0" smtClean="0">
                <a:cs typeface="B Lotus" pitchFamily="2" charset="-78"/>
              </a:rPr>
              <a:t> نمونه :</a:t>
            </a:r>
          </a:p>
          <a:p>
            <a:pPr algn="r" rtl="1"/>
            <a:r>
              <a:rPr lang="fa-IR" sz="2800" b="1" dirty="0" smtClean="0">
                <a:cs typeface="B Lotus" pitchFamily="2" charset="-78"/>
              </a:rPr>
              <a:t>دانش </a:t>
            </a:r>
            <a:r>
              <a:rPr lang="fa-IR" sz="2800" b="1" dirty="0" smtClean="0">
                <a:cs typeface="B Lotus" pitchFamily="2" charset="-78"/>
              </a:rPr>
              <a:t>آموز باید در پایان یا آغاز این درس :</a:t>
            </a:r>
            <a:endParaRPr lang="en-US" sz="2800" dirty="0" smtClean="0">
              <a:cs typeface="B Lotus" pitchFamily="2" charset="-78"/>
            </a:endParaRPr>
          </a:p>
          <a:p>
            <a:pPr algn="r" rtl="1"/>
            <a:r>
              <a:rPr lang="fa-IR" sz="2800" dirty="0" smtClean="0">
                <a:cs typeface="B Lotus" pitchFamily="2" charset="-78"/>
              </a:rPr>
              <a:t>- قاره </a:t>
            </a:r>
            <a:r>
              <a:rPr lang="fa-IR" sz="2800" dirty="0" smtClean="0">
                <a:cs typeface="B Lotus" pitchFamily="2" charset="-78"/>
              </a:rPr>
              <a:t>های جهان را نام ببرد . </a:t>
            </a:r>
            <a:r>
              <a:rPr lang="fa-IR" sz="2800" dirty="0" smtClean="0">
                <a:cs typeface="B Lotus" pitchFamily="2" charset="-78"/>
              </a:rPr>
              <a:t>                     – محل </a:t>
            </a:r>
            <a:r>
              <a:rPr lang="fa-IR" sz="2800" dirty="0" smtClean="0">
                <a:cs typeface="B Lotus" pitchFamily="2" charset="-78"/>
              </a:rPr>
              <a:t>قاره هارا روی نقشه نشان دهد.</a:t>
            </a:r>
            <a:endParaRPr lang="en-US" sz="2800" dirty="0" smtClean="0">
              <a:cs typeface="B Lotus" pitchFamily="2" charset="-78"/>
            </a:endParaRPr>
          </a:p>
          <a:p>
            <a:pPr algn="r" rtl="1">
              <a:buFontTx/>
              <a:buChar char="-"/>
            </a:pPr>
            <a:r>
              <a:rPr lang="fa-IR" sz="2800" dirty="0" smtClean="0">
                <a:cs typeface="B Lotus" pitchFamily="2" charset="-78"/>
              </a:rPr>
              <a:t>نقشه </a:t>
            </a:r>
            <a:r>
              <a:rPr lang="fa-IR" sz="2800" dirty="0" smtClean="0">
                <a:cs typeface="B Lotus" pitchFamily="2" charset="-78"/>
              </a:rPr>
              <a:t>هر قاره را رسم کند </a:t>
            </a:r>
            <a:r>
              <a:rPr lang="fa-IR" sz="2800" dirty="0" smtClean="0">
                <a:cs typeface="B Lotus" pitchFamily="2" charset="-78"/>
              </a:rPr>
              <a:t>.                     - رود </a:t>
            </a:r>
            <a:r>
              <a:rPr lang="fa-IR" sz="2800" dirty="0" smtClean="0">
                <a:cs typeface="B Lotus" pitchFamily="2" charset="-78"/>
              </a:rPr>
              <a:t>های مهم هر قاره را مشخص کند</a:t>
            </a:r>
            <a:r>
              <a:rPr lang="fa-IR" sz="2800" dirty="0" smtClean="0">
                <a:cs typeface="B Lotus" pitchFamily="2" charset="-78"/>
              </a:rPr>
              <a:t>.</a:t>
            </a:r>
            <a:r>
              <a:rPr lang="fa-IR" sz="2800" b="1" dirty="0" smtClean="0">
                <a:cs typeface="B Lotus" pitchFamily="2" charset="-78"/>
              </a:rPr>
              <a:t> </a:t>
            </a:r>
            <a:endParaRPr lang="fa-IR" sz="2800" b="1" dirty="0" smtClean="0">
              <a:cs typeface="B Lotus" pitchFamily="2" charset="-78"/>
            </a:endParaRPr>
          </a:p>
          <a:p>
            <a:pPr algn="r" rtl="1"/>
            <a:endParaRPr lang="fa-IR" sz="2800" b="1" dirty="0" smtClean="0">
              <a:cs typeface="B Lotus" pitchFamily="2" charset="-78"/>
            </a:endParaRPr>
          </a:p>
          <a:p>
            <a:pPr algn="r" rtl="1"/>
            <a:r>
              <a:rPr lang="fa-IR" sz="2800" b="1" dirty="0" smtClean="0">
                <a:cs typeface="B Lotus" pitchFamily="2" charset="-78"/>
              </a:rPr>
              <a:t>ویژگی </a:t>
            </a:r>
            <a:r>
              <a:rPr lang="fa-IR" sz="2800" b="1" dirty="0" smtClean="0">
                <a:cs typeface="B Lotus" pitchFamily="2" charset="-78"/>
              </a:rPr>
              <a:t>های هدف رفتاری</a:t>
            </a:r>
            <a:r>
              <a:rPr lang="fa-IR" sz="2800" b="1" dirty="0" smtClean="0">
                <a:cs typeface="B Lotus" pitchFamily="2" charset="-78"/>
              </a:rPr>
              <a:t>:</a:t>
            </a:r>
          </a:p>
          <a:p>
            <a:pPr algn="r" rtl="1"/>
            <a:endParaRPr lang="en-US" sz="2800" dirty="0" smtClean="0">
              <a:cs typeface="B Lotus" pitchFamily="2" charset="-78"/>
            </a:endParaRPr>
          </a:p>
          <a:p>
            <a:pPr algn="r" rtl="1"/>
            <a:r>
              <a:rPr lang="fa-IR" sz="2800" dirty="0" smtClean="0">
                <a:cs typeface="B Lotus" pitchFamily="2" charset="-78"/>
              </a:rPr>
              <a:t>1- مخاطب </a:t>
            </a:r>
            <a:r>
              <a:rPr lang="fa-IR" sz="2800" dirty="0" smtClean="0">
                <a:cs typeface="B Lotus" pitchFamily="2" charset="-78"/>
              </a:rPr>
              <a:t>داشته باشد </a:t>
            </a:r>
            <a:r>
              <a:rPr lang="fa-IR" sz="2800" dirty="0" smtClean="0">
                <a:cs typeface="B Lotus" pitchFamily="2" charset="-78"/>
              </a:rPr>
              <a:t>2- با </a:t>
            </a:r>
            <a:r>
              <a:rPr lang="fa-IR" sz="2800" dirty="0" smtClean="0">
                <a:cs typeface="B Lotus" pitchFamily="2" charset="-78"/>
              </a:rPr>
              <a:t>یک فعل رفتاری بیان شوند </a:t>
            </a:r>
            <a:r>
              <a:rPr lang="fa-IR" sz="2800" dirty="0" smtClean="0">
                <a:cs typeface="B Lotus" pitchFamily="2" charset="-78"/>
              </a:rPr>
              <a:t>3- شرایط </a:t>
            </a:r>
            <a:r>
              <a:rPr lang="fa-IR" sz="2800" dirty="0" smtClean="0">
                <a:cs typeface="B Lotus" pitchFamily="2" charset="-78"/>
              </a:rPr>
              <a:t>فیزیکی و روانی که برای انجام عمل (رفتار)لازم معین شود. 4- معیار و درجه مورد انتظار تعیین گردد.</a:t>
            </a:r>
            <a:endParaRPr lang="en-US" sz="2800" dirty="0" smtClean="0">
              <a:cs typeface="B Lotus" pitchFamily="2" charset="-78"/>
            </a:endParaRPr>
          </a:p>
          <a:p>
            <a:pPr algn="r" rtl="1"/>
            <a:endParaRPr lang="en-US" sz="2800" dirty="0" smtClean="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xmlns="" val="90640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3193"/>
            <a:ext cx="9144000" cy="2511381"/>
          </a:xfrm>
        </p:spPr>
        <p:txBody>
          <a:bodyPr>
            <a:normAutofit/>
          </a:bodyPr>
          <a:lstStyle/>
          <a:p>
            <a:pPr lvl="0">
              <a:spcBef>
                <a:spcPts val="1000"/>
              </a:spcBef>
            </a:pPr>
            <a:r>
              <a:rPr lang="fa-IR" sz="2800" b="1" dirty="0" smtClean="0">
                <a:cs typeface="B Lotus" panose="00000400000000000000" pitchFamily="2" charset="-78"/>
              </a:rPr>
              <a:t>پایان </a:t>
            </a:r>
            <a:r>
              <a:rPr lang="fa-IR" sz="2800" b="1" dirty="0" smtClean="0">
                <a:cs typeface="B Lotus" panose="00000400000000000000" pitchFamily="2" charset="-78"/>
              </a:rPr>
              <a:t>جلسه دوم</a:t>
            </a: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a:cs typeface="B Lotus" panose="00000400000000000000" pitchFamily="2" charset="-78"/>
              </a:rPr>
              <a:t/>
            </a:r>
            <a:br>
              <a:rPr lang="fa-IR" sz="2800" b="1" dirty="0">
                <a:cs typeface="B Lotus" panose="00000400000000000000" pitchFamily="2" charset="-78"/>
              </a:rPr>
            </a:b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smtClean="0">
                <a:cs typeface="B Lotus" panose="00000400000000000000" pitchFamily="2" charset="-78"/>
              </a:rPr>
              <a:t>سالم وتندرست باشید</a:t>
            </a:r>
            <a:endParaRPr lang="en-US" sz="2800" b="1" dirty="0">
              <a:cs typeface="B Lotus" panose="00000400000000000000"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1165409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544</Words>
  <Application>Microsoft Office PowerPoint</Application>
  <PresentationFormat>Custom</PresentationFormat>
  <Paragraphs>29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گروه تربیت کودک   آموزشکده قدسیه ساری   پرورش مهارتهای تدریس  جلسه دوم  مدرس: مهرانگیز خادملو </vt:lpstr>
      <vt:lpstr>    </vt:lpstr>
      <vt:lpstr>  </vt:lpstr>
      <vt:lpstr> </vt:lpstr>
      <vt:lpstr>پایان جلسه دوم   سالم وتندرست باشید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گروه تربیت کودک   آموزشکده قدسیه ساری    درس برنامه ریزی پیش ازدبستان   مدرس: مهرانگیز خادملو</dc:title>
  <dc:creator>M KH</dc:creator>
  <cp:lastModifiedBy>M KH</cp:lastModifiedBy>
  <cp:revision>20</cp:revision>
  <dcterms:created xsi:type="dcterms:W3CDTF">2020-03-06T13:05:04Z</dcterms:created>
  <dcterms:modified xsi:type="dcterms:W3CDTF">2020-03-07T20:21:53Z</dcterms:modified>
</cp:coreProperties>
</file>