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63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00" autoAdjust="0"/>
    <p:restoredTop sz="96774" autoAdjust="0"/>
  </p:normalViewPr>
  <p:slideViewPr>
    <p:cSldViewPr snapToGrid="0">
      <p:cViewPr varScale="1">
        <p:scale>
          <a:sx n="71" d="100"/>
          <a:sy n="71" d="100"/>
        </p:scale>
        <p:origin x="-70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6F77F5-58F2-435D-B8B9-EB4543330F7F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1DB39-C09E-4E1E-B42A-6932B7F569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17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1519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9732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5097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1101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9936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942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926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741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8119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5578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2259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93376"/>
            <a:ext cx="9144000" cy="5320041"/>
          </a:xfrm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گروه </a:t>
            </a:r>
            <a:r>
              <a:rPr lang="fa-IR" sz="3600" b="1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عمومی </a:t>
            </a: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3100" b="1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آموزشکده قدسیه ساری </a:t>
            </a:r>
            <a:r>
              <a:rPr lang="fa-IR" sz="24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درس ارزشهای دفاع مقدس</a:t>
            </a: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 </a:t>
            </a:r>
            <a:r>
              <a:rPr lang="fa-IR" sz="31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جلسه چهارم</a:t>
            </a:r>
            <a:r>
              <a:rPr lang="en-US" sz="31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  </a:t>
            </a: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27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مدرس</a:t>
            </a:r>
            <a:r>
              <a:rPr lang="fa-IR" sz="2700" b="1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: مهرانگیز خادملو</a:t>
            </a:r>
            <a: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endParaRPr lang="en-US" sz="5300" b="1" dirty="0">
              <a:cs typeface="B Lotus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400577"/>
          </a:xfrm>
        </p:spPr>
        <p:txBody>
          <a:bodyPr/>
          <a:lstStyle/>
          <a:p>
            <a:endParaRPr lang="fa-IR" dirty="0" smtClean="0"/>
          </a:p>
          <a:p>
            <a:endParaRPr lang="fa-I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5658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 txBox="1">
            <a:spLocks/>
          </p:cNvSpPr>
          <p:nvPr/>
        </p:nvSpPr>
        <p:spPr>
          <a:xfrm>
            <a:off x="577158" y="796834"/>
            <a:ext cx="11061848" cy="57737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Lotus" panose="00000400000000000000" pitchFamily="2" charset="-78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119718" y="1021972"/>
            <a:ext cx="7422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89965" y="766481"/>
            <a:ext cx="1141655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</a:b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</a:br>
            <a:endParaRPr kumimoji="0" lang="ar-S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9282" y="336176"/>
            <a:ext cx="11551023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800" b="1" dirty="0" smtClean="0">
                <a:cs typeface="B Lotus" panose="00000400000000000000" pitchFamily="2" charset="-78"/>
              </a:rPr>
              <a:t>تجاوزسراسری عراق وواکنش ایران</a:t>
            </a:r>
          </a:p>
          <a:p>
            <a:pPr algn="r" rtl="1"/>
            <a:r>
              <a:rPr lang="fa-IR" sz="2800" b="1" dirty="0" smtClean="0">
                <a:cs typeface="B Lotus" panose="00000400000000000000" pitchFamily="2" charset="-78"/>
              </a:rPr>
              <a:t>تجاوزهوایی</a:t>
            </a:r>
          </a:p>
          <a:p>
            <a:pPr algn="r" rtl="1"/>
            <a:r>
              <a:rPr lang="fa-IR" sz="2800" dirty="0" smtClean="0">
                <a:cs typeface="B Lotus" panose="00000400000000000000" pitchFamily="2" charset="-78"/>
              </a:rPr>
              <a:t>عکس العمل نیروی هوایی ارتش ایران</a:t>
            </a:r>
          </a:p>
          <a:p>
            <a:pPr algn="r" rtl="1"/>
            <a:endParaRPr lang="fa-IR" sz="2800" dirty="0" smtClean="0">
              <a:cs typeface="B Lotus" panose="00000400000000000000" pitchFamily="2" charset="-78"/>
            </a:endParaRPr>
          </a:p>
          <a:p>
            <a:pPr algn="r" rtl="1"/>
            <a:r>
              <a:rPr lang="fa-IR" sz="2800" b="1" dirty="0" smtClean="0">
                <a:cs typeface="B Lotus" panose="00000400000000000000" pitchFamily="2" charset="-78"/>
              </a:rPr>
              <a:t>تجاوززمینی</a:t>
            </a:r>
            <a:endParaRPr lang="fa-IR" sz="2800" dirty="0" smtClean="0">
              <a:cs typeface="B Lotus" panose="00000400000000000000" pitchFamily="2" charset="-78"/>
            </a:endParaRPr>
          </a:p>
          <a:p>
            <a:pPr algn="r" rtl="1"/>
            <a:r>
              <a:rPr lang="fa-IR" sz="2800" dirty="0" smtClean="0">
                <a:cs typeface="B Lotus" panose="00000400000000000000" pitchFamily="2" charset="-78"/>
              </a:rPr>
              <a:t>منطقه شمال غرب</a:t>
            </a:r>
          </a:p>
          <a:p>
            <a:pPr algn="r" rtl="1"/>
            <a:r>
              <a:rPr lang="fa-IR" sz="2800" dirty="0" smtClean="0">
                <a:cs typeface="B Lotus" panose="00000400000000000000" pitchFamily="2" charset="-78"/>
              </a:rPr>
              <a:t>منطقه میانی</a:t>
            </a:r>
          </a:p>
          <a:p>
            <a:pPr algn="r" rtl="1"/>
            <a:r>
              <a:rPr lang="fa-IR" sz="2800" dirty="0" smtClean="0">
                <a:cs typeface="B Lotus" panose="00000400000000000000" pitchFamily="2" charset="-78"/>
              </a:rPr>
              <a:t>منطقه جنوب غربی</a:t>
            </a:r>
          </a:p>
          <a:p>
            <a:pPr algn="r" rtl="1"/>
            <a:endParaRPr lang="fa-IR" sz="2800" dirty="0" smtClean="0">
              <a:cs typeface="B Lotus" panose="00000400000000000000" pitchFamily="2" charset="-78"/>
            </a:endParaRPr>
          </a:p>
          <a:p>
            <a:pPr algn="r" rtl="1"/>
            <a:r>
              <a:rPr lang="fa-IR" sz="2800" b="1" dirty="0" smtClean="0">
                <a:cs typeface="B Lotus" panose="00000400000000000000" pitchFamily="2" charset="-78"/>
              </a:rPr>
              <a:t>مناطق موردهجوم وعکس العمل رزمندگان اسلام</a:t>
            </a:r>
          </a:p>
          <a:p>
            <a:pPr algn="r" rtl="1"/>
            <a:r>
              <a:rPr lang="fa-IR" sz="2800" b="1" dirty="0" smtClean="0">
                <a:cs typeface="B Lotus" panose="00000400000000000000" pitchFamily="2" charset="-78"/>
              </a:rPr>
              <a:t>نتایج اشغال: </a:t>
            </a:r>
          </a:p>
          <a:p>
            <a:pPr algn="r" rtl="1"/>
            <a:r>
              <a:rPr lang="fa-IR" sz="2800" dirty="0" smtClean="0">
                <a:cs typeface="B Lotus" panose="00000400000000000000" pitchFamily="2" charset="-78"/>
              </a:rPr>
              <a:t>استانهای آذربایجان غربی وکردستان</a:t>
            </a:r>
          </a:p>
          <a:p>
            <a:pPr algn="r" rtl="1"/>
            <a:r>
              <a:rPr lang="fa-IR" sz="2800" dirty="0" smtClean="0">
                <a:cs typeface="B Lotus" panose="00000400000000000000" pitchFamily="2" charset="-78"/>
              </a:rPr>
              <a:t> استانهای کرمانشاه وایلام</a:t>
            </a:r>
          </a:p>
          <a:p>
            <a:pPr algn="r" rtl="1"/>
            <a:r>
              <a:rPr lang="fa-IR" sz="2800" dirty="0" smtClean="0">
                <a:cs typeface="B Lotus" panose="00000400000000000000" pitchFamily="2" charset="-78"/>
              </a:rPr>
              <a:t> استان خوزستان</a:t>
            </a:r>
          </a:p>
          <a:p>
            <a:pPr algn="r" rt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915686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 txBox="1">
            <a:spLocks/>
          </p:cNvSpPr>
          <p:nvPr/>
        </p:nvSpPr>
        <p:spPr>
          <a:xfrm>
            <a:off x="577158" y="796834"/>
            <a:ext cx="11061848" cy="57737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Lotus" panose="00000400000000000000" pitchFamily="2" charset="-78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49624" y="363070"/>
            <a:ext cx="11618258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rtl="1"/>
            <a:r>
              <a:rPr lang="fa-IR" sz="2800" b="1" dirty="0" smtClean="0">
                <a:cs typeface="B Lotus" panose="00000400000000000000" pitchFamily="2" charset="-78"/>
              </a:rPr>
              <a:t>نقش رهبری امام خمینی(ره)درمقابل متجاوز</a:t>
            </a:r>
          </a:p>
          <a:p>
            <a:pPr algn="r" rtl="1"/>
            <a:endParaRPr lang="fa-IR" sz="2800" b="1" dirty="0" smtClean="0">
              <a:cs typeface="B Lotus" panose="00000400000000000000" pitchFamily="2" charset="-78"/>
            </a:endParaRPr>
          </a:p>
          <a:p>
            <a:pPr algn="r" rtl="1"/>
            <a:r>
              <a:rPr lang="fa-IR" sz="2800" b="1" dirty="0" smtClean="0">
                <a:cs typeface="B Lotus" panose="00000400000000000000" pitchFamily="2" charset="-78"/>
              </a:rPr>
              <a:t>تدابیرورهنمودهای امام خمینی(ره):</a:t>
            </a:r>
          </a:p>
          <a:p>
            <a:pPr algn="r" rtl="1"/>
            <a:r>
              <a:rPr lang="fa-IR" sz="2800" b="1" dirty="0" smtClean="0">
                <a:cs typeface="B Lotus" panose="00000400000000000000" pitchFamily="2" charset="-78"/>
              </a:rPr>
              <a:t>مرحله اول: قبل ازشروع جنگ </a:t>
            </a:r>
          </a:p>
          <a:p>
            <a:pPr algn="r" rtl="1"/>
            <a:r>
              <a:rPr lang="fa-IR" sz="2800" dirty="0" smtClean="0">
                <a:cs typeface="B Lotus" panose="00000400000000000000" pitchFamily="2" charset="-78"/>
              </a:rPr>
              <a:t>حفظ وتقویت ارتش </a:t>
            </a:r>
          </a:p>
          <a:p>
            <a:pPr algn="r" rtl="1"/>
            <a:r>
              <a:rPr lang="fa-IR" sz="2800" dirty="0" smtClean="0">
                <a:cs typeface="B Lotus" panose="00000400000000000000" pitchFamily="2" charset="-78"/>
              </a:rPr>
              <a:t>توسعه تشکیلات نظامی </a:t>
            </a:r>
          </a:p>
          <a:p>
            <a:pPr algn="r" rtl="1"/>
            <a:r>
              <a:rPr lang="fa-IR" sz="2800" dirty="0" smtClean="0">
                <a:cs typeface="B Lotus" panose="00000400000000000000" pitchFamily="2" charset="-78"/>
              </a:rPr>
              <a:t>جلب نظرمردم به دشمنی امریکا</a:t>
            </a:r>
          </a:p>
          <a:p>
            <a:pPr algn="r" rtl="1"/>
            <a:endParaRPr lang="fa-IR" sz="2800" dirty="0" smtClean="0">
              <a:cs typeface="B Lotus" panose="00000400000000000000" pitchFamily="2" charset="-78"/>
            </a:endParaRPr>
          </a:p>
          <a:p>
            <a:pPr algn="r" rtl="1"/>
            <a:r>
              <a:rPr lang="fa-IR" sz="2800" b="1" dirty="0" smtClean="0">
                <a:cs typeface="B Lotus" panose="00000400000000000000" pitchFamily="2" charset="-78"/>
              </a:rPr>
              <a:t>مرحله دوم: بعدازتهاجم رژیم بعث عراق</a:t>
            </a:r>
          </a:p>
          <a:p>
            <a:pPr algn="r" rtl="1"/>
            <a:r>
              <a:rPr lang="fa-IR" sz="2800" dirty="0" smtClean="0">
                <a:cs typeface="B Lotus" panose="00000400000000000000" pitchFamily="2" charset="-78"/>
              </a:rPr>
              <a:t>(بسیج همگانی وسازماندهی نیروهای مسلح ومردم</a:t>
            </a:r>
          </a:p>
          <a:p>
            <a:pPr algn="r" rtl="1"/>
            <a:r>
              <a:rPr lang="fa-IR" sz="2800" dirty="0" smtClean="0">
                <a:cs typeface="B Lotus" panose="00000400000000000000" pitchFamily="2" charset="-78"/>
              </a:rPr>
              <a:t> ایجادهماهنگی وانسجام درنیروهای مسلح</a:t>
            </a:r>
          </a:p>
          <a:p>
            <a:pPr algn="r" rtl="1"/>
            <a:r>
              <a:rPr lang="fa-IR" sz="2800" dirty="0" smtClean="0">
                <a:cs typeface="B Lotus" panose="00000400000000000000" pitchFamily="2" charset="-78"/>
              </a:rPr>
              <a:t>هماهنگی وانسجام درنیروهای مسلح</a:t>
            </a:r>
          </a:p>
          <a:p>
            <a:pPr algn="r" rtl="1"/>
            <a:r>
              <a:rPr lang="fa-IR" sz="2800" dirty="0" smtClean="0">
                <a:cs typeface="B Lotus" panose="00000400000000000000" pitchFamily="2" charset="-78"/>
              </a:rPr>
              <a:t> هماهنگی وبه کارگیری امکانات پشت جبهه</a:t>
            </a:r>
          </a:p>
          <a:p>
            <a:pPr algn="r" rtl="1"/>
            <a:r>
              <a:rPr lang="fa-IR" sz="2800" dirty="0" smtClean="0">
                <a:cs typeface="B Lotus" panose="00000400000000000000" pitchFamily="2" charset="-78"/>
              </a:rPr>
              <a:t> مقابله باعوامل بازدارنده ی داخلی وتبلیغات دشمن</a:t>
            </a:r>
          </a:p>
        </p:txBody>
      </p:sp>
      <p:sp>
        <p:nvSpPr>
          <p:cNvPr id="5" name="Rectangle 4"/>
          <p:cNvSpPr/>
          <p:nvPr/>
        </p:nvSpPr>
        <p:spPr>
          <a:xfrm>
            <a:off x="295835" y="484094"/>
            <a:ext cx="1171238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 fontAlgn="base">
              <a:spcBef>
                <a:spcPct val="0"/>
              </a:spcBef>
              <a:spcAft>
                <a:spcPct val="0"/>
              </a:spcAft>
            </a:pPr>
            <a:endParaRPr lang="fa-IR" sz="2800" dirty="0" smtClean="0"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lvl="0" algn="r" rtl="1" fontAlgn="base">
              <a:spcBef>
                <a:spcPct val="0"/>
              </a:spcBef>
              <a:spcAft>
                <a:spcPct val="0"/>
              </a:spcAft>
            </a:pPr>
            <a:endParaRPr lang="ar-SA" sz="2800" dirty="0" smtClean="0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5686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93193"/>
            <a:ext cx="9144000" cy="2038727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fa-IR" sz="2800" b="1" dirty="0" smtClean="0">
                <a:cs typeface="B Lotus" panose="00000400000000000000" pitchFamily="2" charset="-78"/>
              </a:rPr>
              <a:t>پایان جلسه چهارم</a:t>
            </a:r>
            <a:r>
              <a:rPr lang="fa-IR" sz="2800" b="1" dirty="0">
                <a:cs typeface="B Lotus" panose="00000400000000000000" pitchFamily="2" charset="-78"/>
              </a:rPr>
              <a:t/>
            </a:r>
            <a:br>
              <a:rPr lang="fa-IR" sz="2800" b="1" dirty="0">
                <a:cs typeface="B Lotus" panose="00000400000000000000" pitchFamily="2" charset="-78"/>
              </a:rPr>
            </a:br>
            <a:r>
              <a:rPr lang="fa-IR" sz="2800" b="1" dirty="0" smtClean="0">
                <a:cs typeface="B Lotus" panose="00000400000000000000" pitchFamily="2" charset="-78"/>
              </a:rPr>
              <a:t/>
            </a:r>
            <a:br>
              <a:rPr lang="fa-IR" sz="2800" b="1" dirty="0" smtClean="0">
                <a:cs typeface="B Lotus" panose="00000400000000000000" pitchFamily="2" charset="-78"/>
              </a:rPr>
            </a:br>
            <a:r>
              <a:rPr lang="fa-IR" sz="2800" b="1" dirty="0" smtClean="0">
                <a:cs typeface="B Lotus" panose="00000400000000000000" pitchFamily="2" charset="-78"/>
              </a:rPr>
              <a:t>سالم وتندرست باشید</a:t>
            </a:r>
            <a:endParaRPr lang="en-US" sz="2800" b="1" dirty="0">
              <a:cs typeface="B Lotus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400577"/>
          </a:xfrm>
        </p:spPr>
        <p:txBody>
          <a:bodyPr/>
          <a:lstStyle/>
          <a:p>
            <a:endParaRPr lang="fa-IR" dirty="0" smtClean="0"/>
          </a:p>
          <a:p>
            <a:endParaRPr lang="fa-I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65409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107</Words>
  <Application>Microsoft Office PowerPoint</Application>
  <PresentationFormat>Custom</PresentationFormat>
  <Paragraphs>35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گروه عمومی   آموزشکده قدسیه ساری    درس ارزشهای دفاع مقدس   جلسه چهارم    مدرس: مهرانگیز خادملو </vt:lpstr>
      <vt:lpstr>Slide 2</vt:lpstr>
      <vt:lpstr>Slide 3</vt:lpstr>
      <vt:lpstr>پایان جلسه چهارم  سالم وتندرست باشید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گروه تربیت کودک   آموزشکده قدسیه ساری    درس برنامه ریزی پیش ازدبستان   مدرس: مهرانگیز خادملو</dc:title>
  <dc:creator>M KH</dc:creator>
  <cp:lastModifiedBy>M KH</cp:lastModifiedBy>
  <cp:revision>82</cp:revision>
  <dcterms:created xsi:type="dcterms:W3CDTF">2020-03-06T13:05:04Z</dcterms:created>
  <dcterms:modified xsi:type="dcterms:W3CDTF">2020-03-08T10:51:59Z</dcterms:modified>
</cp:coreProperties>
</file>