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6" r:id="rId2"/>
    <p:sldId id="257" r:id="rId3"/>
    <p:sldId id="258" r:id="rId4"/>
    <p:sldId id="282" r:id="rId5"/>
    <p:sldId id="281" r:id="rId6"/>
    <p:sldId id="283" r:id="rId7"/>
    <p:sldId id="284" r:id="rId8"/>
    <p:sldId id="285" r:id="rId9"/>
    <p:sldId id="259" r:id="rId10"/>
    <p:sldId id="286" r:id="rId11"/>
    <p:sldId id="287" r:id="rId12"/>
    <p:sldId id="260" r:id="rId13"/>
    <p:sldId id="261" r:id="rId14"/>
    <p:sldId id="288" r:id="rId15"/>
    <p:sldId id="289" r:id="rId16"/>
    <p:sldId id="262" r:id="rId17"/>
    <p:sldId id="290" r:id="rId18"/>
    <p:sldId id="291" r:id="rId19"/>
    <p:sldId id="263" r:id="rId20"/>
    <p:sldId id="292" r:id="rId21"/>
    <p:sldId id="293" r:id="rId22"/>
    <p:sldId id="294" r:id="rId23"/>
    <p:sldId id="295" r:id="rId24"/>
    <p:sldId id="296" r:id="rId25"/>
    <p:sldId id="297" r:id="rId26"/>
    <p:sldId id="264" r:id="rId27"/>
    <p:sldId id="265" r:id="rId28"/>
    <p:sldId id="268" r:id="rId29"/>
    <p:sldId id="269" r:id="rId30"/>
    <p:sldId id="298" r:id="rId31"/>
    <p:sldId id="300" r:id="rId32"/>
    <p:sldId id="299" r:id="rId33"/>
    <p:sldId id="301" r:id="rId34"/>
    <p:sldId id="302" r:id="rId35"/>
    <p:sldId id="303" r:id="rId36"/>
    <p:sldId id="315" r:id="rId37"/>
    <p:sldId id="316" r:id="rId38"/>
    <p:sldId id="317" r:id="rId39"/>
    <p:sldId id="318" r:id="rId40"/>
    <p:sldId id="319" r:id="rId41"/>
    <p:sldId id="270" r:id="rId42"/>
    <p:sldId id="304" r:id="rId43"/>
    <p:sldId id="305" r:id="rId44"/>
    <p:sldId id="306" r:id="rId45"/>
    <p:sldId id="307" r:id="rId46"/>
    <p:sldId id="308" r:id="rId47"/>
    <p:sldId id="309" r:id="rId48"/>
    <p:sldId id="310" r:id="rId49"/>
    <p:sldId id="311" r:id="rId50"/>
    <p:sldId id="312" r:id="rId51"/>
    <p:sldId id="314" r:id="rId52"/>
    <p:sldId id="279" r:id="rId53"/>
    <p:sldId id="280"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2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AD78DEF-C5A8-4DE6-8F70-0D268B27652F}" type="datetimeFigureOut">
              <a:rPr lang="fa-IR" smtClean="0"/>
              <a:pPr/>
              <a:t>1441/07/16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682D0AF-EB73-4A0C-B1A7-5405DC93325F}" type="slidenum">
              <a:rPr lang="fa-IR" smtClean="0"/>
              <a:pPr/>
              <a:t>‹#›</a:t>
            </a:fld>
            <a:endParaRPr lang="fa-IR"/>
          </a:p>
        </p:txBody>
      </p:sp>
    </p:spTree>
    <p:extLst>
      <p:ext uri="{BB962C8B-B14F-4D97-AF65-F5344CB8AC3E}">
        <p14:creationId xmlns:p14="http://schemas.microsoft.com/office/powerpoint/2010/main" val="261093546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5D5BC83-E74B-44EE-8762-113DC4B351EE}" type="datetimeFigureOut">
              <a:rPr lang="en-US" smtClean="0"/>
              <a:pPr/>
              <a:t>3/10/2020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E459EED-CB42-4F2C-A397-09C1E2991A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5D5BC83-E74B-44EE-8762-113DC4B351EE}" type="datetimeFigureOut">
              <a:rPr lang="en-US" smtClean="0"/>
              <a:pPr/>
              <a:t>3/10/2020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E459EED-CB42-4F2C-A397-09C1E2991A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5D5BC83-E74B-44EE-8762-113DC4B351EE}" type="datetimeFigureOut">
              <a:rPr lang="en-US" smtClean="0"/>
              <a:pPr/>
              <a:t>3/10/2020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E459EED-CB42-4F2C-A397-09C1E2991A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5D5BC83-E74B-44EE-8762-113DC4B351EE}" type="datetimeFigureOut">
              <a:rPr lang="en-US" smtClean="0"/>
              <a:pPr/>
              <a:t>3/10/2020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E459EED-CB42-4F2C-A397-09C1E2991A80}"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5D5BC83-E74B-44EE-8762-113DC4B351EE}" type="datetimeFigureOut">
              <a:rPr lang="en-US" smtClean="0"/>
              <a:pPr/>
              <a:t>3/10/2020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E459EED-CB42-4F2C-A397-09C1E2991A80}"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5D5BC83-E74B-44EE-8762-113DC4B351EE}" type="datetimeFigureOut">
              <a:rPr lang="en-US" smtClean="0"/>
              <a:pPr/>
              <a:t>3/10/2020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E459EED-CB42-4F2C-A397-09C1E2991A80}"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5D5BC83-E74B-44EE-8762-113DC4B351EE}" type="datetimeFigureOut">
              <a:rPr lang="en-US" smtClean="0"/>
              <a:pPr/>
              <a:t>3/10/2020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E459EED-CB42-4F2C-A397-09C1E2991A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5D5BC83-E74B-44EE-8762-113DC4B351EE}" type="datetimeFigureOut">
              <a:rPr lang="en-US" smtClean="0"/>
              <a:pPr/>
              <a:t>3/10/2020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E459EED-CB42-4F2C-A397-09C1E2991A80}"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5D5BC83-E74B-44EE-8762-113DC4B351EE}" type="datetimeFigureOut">
              <a:rPr lang="en-US" smtClean="0"/>
              <a:pPr/>
              <a:t>3/10/2020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E459EED-CB42-4F2C-A397-09C1E2991A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5D5BC83-E74B-44EE-8762-113DC4B351EE}" type="datetimeFigureOut">
              <a:rPr lang="en-US" smtClean="0"/>
              <a:pPr/>
              <a:t>3/10/2020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E459EED-CB42-4F2C-A397-09C1E2991A8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5D5BC83-E74B-44EE-8762-113DC4B351EE}" type="datetimeFigureOut">
              <a:rPr lang="en-US" smtClean="0"/>
              <a:pPr/>
              <a:t>3/10/2020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E459EED-CB42-4F2C-A397-09C1E2991A80}"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5D5BC83-E74B-44EE-8762-113DC4B351EE}" type="datetimeFigureOut">
              <a:rPr lang="en-US" smtClean="0"/>
              <a:pPr/>
              <a:t>3/10/2020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E459EED-CB42-4F2C-A397-09C1E2991A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3"/>
            <a:ext cx="7772400" cy="1071569"/>
          </a:xfrm>
        </p:spPr>
        <p:txBody>
          <a:bodyPr>
            <a:normAutofit/>
          </a:bodyPr>
          <a:lstStyle/>
          <a:p>
            <a:pPr algn="ctr" rtl="1"/>
            <a:r>
              <a:rPr lang="fa-IR" sz="4400" dirty="0" smtClean="0"/>
              <a:t>به نام خداوند بخشنده مهربان </a:t>
            </a:r>
            <a:endParaRPr lang="en-US" sz="4400" dirty="0"/>
          </a:p>
        </p:txBody>
      </p:sp>
      <p:sp>
        <p:nvSpPr>
          <p:cNvPr id="3" name="Subtitle 2"/>
          <p:cNvSpPr>
            <a:spLocks noGrp="1"/>
          </p:cNvSpPr>
          <p:nvPr>
            <p:ph type="subTitle" idx="1"/>
          </p:nvPr>
        </p:nvSpPr>
        <p:spPr>
          <a:xfrm>
            <a:off x="1357290" y="1571612"/>
            <a:ext cx="6400800" cy="3714776"/>
          </a:xfrm>
        </p:spPr>
        <p:txBody>
          <a:bodyPr/>
          <a:lstStyle/>
          <a:p>
            <a:pPr algn="ctr"/>
            <a:r>
              <a:rPr lang="fa-IR" sz="3600" smtClean="0">
                <a:solidFill>
                  <a:schemeClr val="tx1"/>
                </a:solidFill>
              </a:rPr>
              <a:t>مدیریت مالی </a:t>
            </a:r>
            <a:endParaRPr lang="fa-IR" sz="3600" dirty="0" smtClean="0">
              <a:solidFill>
                <a:schemeClr val="tx1"/>
              </a:solidFill>
            </a:endParaRPr>
          </a:p>
          <a:p>
            <a:pPr algn="ctr" rtl="1"/>
            <a:r>
              <a:rPr lang="fa-IR" sz="2400" dirty="0" smtClean="0">
                <a:solidFill>
                  <a:schemeClr val="tx1"/>
                </a:solidFill>
              </a:rPr>
              <a:t>آزاده افضلی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2852"/>
            <a:ext cx="8229600" cy="6500858"/>
          </a:xfrm>
        </p:spPr>
        <p:txBody>
          <a:bodyPr/>
          <a:lstStyle/>
          <a:p>
            <a:pPr>
              <a:buNone/>
            </a:pPr>
            <a:r>
              <a:rPr lang="fa-IR" dirty="0" smtClean="0"/>
              <a:t>گام اول : شناخت محیط کلان اقتصادی</a:t>
            </a:r>
          </a:p>
          <a:p>
            <a:pPr>
              <a:buNone/>
            </a:pPr>
            <a:r>
              <a:rPr lang="fa-IR" sz="2400" dirty="0" smtClean="0"/>
              <a:t>در این مرحله ، شناخت سیاست های پولی و مالی که توسط نهادها و سازمان ها و دستگاه های دولتی وضع می شود و بر اقتصاد کلان کشور تاثیر بسزایی دارد ، دارای اهمیت فراوان است ، زیرا چنین شرایط اقتصادی بر کلیه صنایع و شرکت ها موثر است .ابزارهای سیاست مالی نظیر کاهش نرخ مالیات می تواند مشوقی برای افزایش مخارج باشد.در صورتی که وضع مالیات های اضافی بر درآ مد ، می تواند از مخارج بکاهد . </a:t>
            </a:r>
          </a:p>
          <a:p>
            <a:pPr>
              <a:buNone/>
            </a:pPr>
            <a:r>
              <a:rPr lang="fa-IR" sz="2400" dirty="0" smtClean="0"/>
              <a:t>سیاست پولی انقباضی ،با هدف افزایش نرخ بهره در بازار موجب می شود که هزینه تامین مالی بنگاه های اقتصادی را بالا ببرد .</a:t>
            </a:r>
          </a:p>
          <a:p>
            <a:pPr>
              <a:buNone/>
            </a:pPr>
            <a:r>
              <a:rPr lang="fa-IR" sz="2400" dirty="0" smtClean="0"/>
              <a:t>علاوه بر واکنش سیاست پولی و مالی ،وقایعی چون جنگ ، انقلاب های سیاسی در کشورهای خارجی یا کاهش ارزش پول ملی موجب تغییراتی در محیط تجاری می شود که بر مخاطرات فروش و درآمد مورد انتظار می افزاید و صرف ریسک سرمایه گذار را افزایش می دهد .</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2852"/>
            <a:ext cx="8229600" cy="6286544"/>
          </a:xfrm>
        </p:spPr>
        <p:txBody>
          <a:bodyPr>
            <a:normAutofit/>
          </a:bodyPr>
          <a:lstStyle/>
          <a:p>
            <a:pPr>
              <a:buNone/>
            </a:pPr>
            <a:r>
              <a:rPr lang="fa-IR" sz="2400" dirty="0" smtClean="0"/>
              <a:t>گام دوم : تجزیه وتحلیل صنایع وشناسایی صنایع پیشرو یا آسیب پذیر </a:t>
            </a:r>
          </a:p>
          <a:p>
            <a:pPr>
              <a:buNone/>
            </a:pPr>
            <a:r>
              <a:rPr lang="fa-IR" sz="2000" dirty="0" smtClean="0"/>
              <a:t>در فرآیند ارزشیابی توجه به مفروضات گام دوم ، اهمیت زیادی دارد .شناخت مواردی که بر صنایع تاثیر دارند، شامل منابع موجود در کشور تولید کننده اصلی یک محصول ، منابع مالی برای واردات و صادرات ، مالیات ها ...</a:t>
            </a:r>
          </a:p>
          <a:p>
            <a:pPr>
              <a:buNone/>
            </a:pPr>
            <a:r>
              <a:rPr lang="fa-IR" sz="2000" dirty="0" smtClean="0"/>
              <a:t>شناخت صنایع جایگزین ، صنایع حرفه ای مثل فولاد یا خودرو ، صنایع غیر حرفه ای نظیر خرده فروشی مواد غذایی در فرآیند ارزشیابی اوراق بهادار اهمیت زیاد دارد . جمعیت شناسی عامل دیگری است که دارای اثرات گسترده ای در صنایع می باشد .</a:t>
            </a:r>
          </a:p>
          <a:p>
            <a:pPr>
              <a:buNone/>
            </a:pPr>
            <a:endParaRPr lang="fa-IR" sz="2000" dirty="0" smtClean="0"/>
          </a:p>
          <a:p>
            <a:pPr>
              <a:buNone/>
            </a:pPr>
            <a:r>
              <a:rPr lang="fa-IR" sz="2000" dirty="0" smtClean="0"/>
              <a:t>گام سوم :تجزیه وتحلیل شرکت </a:t>
            </a:r>
          </a:p>
          <a:p>
            <a:pPr>
              <a:buNone/>
            </a:pPr>
            <a:r>
              <a:rPr lang="fa-IR" sz="2000" dirty="0" smtClean="0"/>
              <a:t>هدف از تجزیه و تحلیل شرکت ، شناسایی بهترین شرکت در یک صنعت می باشد و این امر متضمن بررسی عملکرد قبلی بنگاه اقتصادی است .اما مهم تر از آن ، تبیین دورنمای آتی شرکت است .پس از شناخت بنگاه اقتصادی و دورنمای آن می توانیم ارزش آن را مشخص کنیم .در گام آخر ارزش ذاتی برآوردی را با قیمت بازار بنگاه اقتصادی مقایسه کرده و در مورد وضعیت سرمایه گذاری در اوراق بهادار تصمیم گیری می کنیم .</a:t>
            </a:r>
            <a:endParaRPr lang="en-US" sz="2000" dirty="0" smtClean="0"/>
          </a:p>
          <a:p>
            <a:pPr>
              <a:buNone/>
            </a:pPr>
            <a:endParaRPr lang="fa-IR" sz="2000" dirty="0" smtClean="0"/>
          </a:p>
          <a:p>
            <a:pPr>
              <a:buNone/>
            </a:pPr>
            <a:endParaRPr lang="fa-IR" sz="2000" dirty="0" smtClean="0"/>
          </a:p>
          <a:p>
            <a:pPr>
              <a:buNone/>
            </a:pP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600200"/>
            <a:ext cx="8543956" cy="4972072"/>
          </a:xfrm>
        </p:spPr>
        <p:txBody>
          <a:bodyPr/>
          <a:lstStyle/>
          <a:p>
            <a:pPr algn="r" rtl="1"/>
            <a:r>
              <a:rPr lang="fa-IR" sz="2400" dirty="0" smtClean="0"/>
              <a:t>کانون توجه نظریه ارزشیابی ،ارزش ذاتی اوراق بهادار می باشد به بیان دیگر در فرآیند ارزشیابی توجه به </a:t>
            </a:r>
          </a:p>
          <a:p>
            <a:pPr algn="r" rtl="1">
              <a:buNone/>
            </a:pPr>
            <a:r>
              <a:rPr lang="fa-IR" sz="2400" dirty="0" smtClean="0"/>
              <a:t>  </a:t>
            </a:r>
          </a:p>
          <a:p>
            <a:pPr algn="r" rtl="1">
              <a:buNone/>
            </a:pPr>
            <a:r>
              <a:rPr lang="fa-IR" sz="2400" dirty="0" smtClean="0"/>
              <a:t>  1 - پیش بینی جریانات نقدی آینده (بازدهی مورد انتظار )</a:t>
            </a:r>
          </a:p>
          <a:p>
            <a:pPr algn="r" rtl="1">
              <a:buNone/>
            </a:pPr>
            <a:r>
              <a:rPr lang="fa-IR" sz="2400" dirty="0" smtClean="0"/>
              <a:t>  2- نرخ تنزیل یا همان نرخ بازدهی مورد انتظار در سرمایه گذاری ،برای محاسبه ارزش فعلی جریانات نقدی آینده بیشتر اهمیت پیدا می کند .</a:t>
            </a:r>
          </a:p>
          <a:p>
            <a:pPr algn="r" rtl="1">
              <a:buNone/>
            </a:pPr>
            <a:r>
              <a:rPr lang="fa-IR" sz="2400" dirty="0" smtClean="0"/>
              <a:t>  بستراصلی تصمیم گیری در سرمایه گذاری ،مقایسه ارزش برآوردی (ذاتی)با قیمتهای بازار است به طور خلاصه:</a:t>
            </a:r>
          </a:p>
          <a:p>
            <a:pPr algn="r" rtl="1">
              <a:buNone/>
            </a:pPr>
            <a:r>
              <a:rPr lang="fa-IR" sz="2400" dirty="0" smtClean="0"/>
              <a:t> اگر قیمت بازار&lt;  ارزش برآوردی                سرمایه گذاری انجام می شود.</a:t>
            </a:r>
          </a:p>
          <a:p>
            <a:pPr algn="r" rtl="1">
              <a:buNone/>
            </a:pPr>
            <a:r>
              <a:rPr lang="fa-IR" sz="2400" dirty="0" smtClean="0"/>
              <a:t> اگر قیمت بازار&gt;  ارزش براوردی               سرمایه گذاری انجام نمی شود.</a:t>
            </a:r>
          </a:p>
          <a:p>
            <a:pPr algn="r" rtl="1">
              <a:buNone/>
            </a:pPr>
            <a:r>
              <a:rPr lang="fa-IR" sz="2400" dirty="0" smtClean="0"/>
              <a:t>  اگر قیمت بازار=</a:t>
            </a:r>
            <a:r>
              <a:rPr lang="fa-IR" sz="2400" dirty="0" smtClean="0">
                <a:solidFill>
                  <a:schemeClr val="tx2">
                    <a:lumMod val="40000"/>
                    <a:lumOff val="60000"/>
                  </a:schemeClr>
                </a:solidFill>
              </a:rPr>
              <a:t> </a:t>
            </a:r>
            <a:r>
              <a:rPr lang="fa-IR" sz="2400" dirty="0" smtClean="0"/>
              <a:t> ارزش برآوردی               درمرز رد یا قبول سرمایه گذاری</a:t>
            </a:r>
            <a:endParaRPr lang="en-US" sz="2400" dirty="0"/>
          </a:p>
        </p:txBody>
      </p:sp>
      <p:sp>
        <p:nvSpPr>
          <p:cNvPr id="2" name="Title 1"/>
          <p:cNvSpPr>
            <a:spLocks noGrp="1"/>
          </p:cNvSpPr>
          <p:nvPr>
            <p:ph type="title"/>
          </p:nvPr>
        </p:nvSpPr>
        <p:spPr/>
        <p:txBody>
          <a:bodyPr>
            <a:normAutofit/>
          </a:bodyPr>
          <a:lstStyle/>
          <a:p>
            <a:pPr algn="r" rtl="1"/>
            <a:r>
              <a:rPr lang="fa-IR" sz="4000" dirty="0" smtClean="0"/>
              <a:t>نظریه ارزشیابی :</a:t>
            </a:r>
            <a:endParaRPr lang="en-US" sz="4000" dirty="0"/>
          </a:p>
        </p:txBody>
      </p:sp>
      <p:cxnSp>
        <p:nvCxnSpPr>
          <p:cNvPr id="11" name="Straight Arrow Connector 10"/>
          <p:cNvCxnSpPr/>
          <p:nvPr/>
        </p:nvCxnSpPr>
        <p:spPr>
          <a:xfrm rot="10800000">
            <a:off x="3857620" y="5072074"/>
            <a:ext cx="10001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a:off x="3857620" y="5500702"/>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3929058" y="5857892"/>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214422"/>
            <a:ext cx="8472518" cy="4911741"/>
          </a:xfrm>
        </p:spPr>
        <p:txBody>
          <a:bodyPr>
            <a:normAutofit/>
          </a:bodyPr>
          <a:lstStyle/>
          <a:p>
            <a:pPr algn="r" rtl="1"/>
            <a:r>
              <a:rPr lang="fa-IR" sz="2400" dirty="0" smtClean="0"/>
              <a:t>دارندگان اوراق قرضه هیچگونه دخالتی دراداره امور شرکت ندارند.</a:t>
            </a:r>
          </a:p>
          <a:p>
            <a:pPr algn="r" rtl="1"/>
            <a:r>
              <a:rPr lang="fa-IR" sz="2400" dirty="0" smtClean="0"/>
              <a:t>دارندگان اوراق قرضه اصل وبهره طلب خود را صرفنظر ازسودآوری یازیان شرکت دریافت می کنند .</a:t>
            </a:r>
          </a:p>
          <a:p>
            <a:pPr algn="r" rtl="1"/>
            <a:r>
              <a:rPr lang="fa-IR" sz="2400" dirty="0" smtClean="0"/>
              <a:t>فروشنده اوراق قرضه،ارزش اسمی اوراق را درسررسید معین پرداخت می کند .</a:t>
            </a:r>
          </a:p>
          <a:p>
            <a:pPr algn="r" rtl="1"/>
            <a:r>
              <a:rPr lang="fa-IR" sz="2400" dirty="0" smtClean="0"/>
              <a:t>فروشنده اوراق قرضه ،پرداخت درصد مشخصی رابه عنوان بهره درفواصل زمانی معین تعهد وپرداخت می کند .</a:t>
            </a:r>
          </a:p>
          <a:p>
            <a:pPr algn="r" rtl="1"/>
            <a:r>
              <a:rPr lang="fa-IR" sz="2400" dirty="0" smtClean="0"/>
              <a:t>فروش اوراق قرضه به مبلغ بیشتر ازارزش اسمی صرف اوراق وکمتر از ارزش اسمی نشان دهنده کسر(تخفیف) اوراق است .</a:t>
            </a:r>
          </a:p>
          <a:p>
            <a:pPr algn="r" rtl="1"/>
            <a:r>
              <a:rPr lang="fa-IR" sz="2400" dirty="0" smtClean="0"/>
              <a:t>ازویژگیهای اوراق قرضه دو ویژگی آن در محاسبه ارزش فعلی کاربرد اساسی دارد:</a:t>
            </a:r>
          </a:p>
          <a:p>
            <a:pPr algn="r" rtl="1"/>
            <a:r>
              <a:rPr lang="fa-IR" sz="2400" dirty="0" smtClean="0"/>
              <a:t>1-پرداخت بهره به دفعات در طول سال </a:t>
            </a:r>
          </a:p>
          <a:p>
            <a:pPr algn="r" rtl="1"/>
            <a:r>
              <a:rPr lang="fa-IR" sz="2400" dirty="0" smtClean="0"/>
              <a:t>2-پرداخت سرمایه اصل در زمان سر رسید اوراق .</a:t>
            </a:r>
            <a:endParaRPr lang="en-US" sz="2400" dirty="0"/>
          </a:p>
        </p:txBody>
      </p:sp>
      <p:sp>
        <p:nvSpPr>
          <p:cNvPr id="2" name="Title 1"/>
          <p:cNvSpPr>
            <a:spLocks noGrp="1"/>
          </p:cNvSpPr>
          <p:nvPr>
            <p:ph type="title"/>
          </p:nvPr>
        </p:nvSpPr>
        <p:spPr/>
        <p:txBody>
          <a:bodyPr>
            <a:normAutofit/>
          </a:bodyPr>
          <a:lstStyle/>
          <a:p>
            <a:pPr algn="r" rtl="1"/>
            <a:r>
              <a:rPr lang="fa-IR" sz="4000" dirty="0" smtClean="0"/>
              <a:t>اوراق قرضه وویژگیهای آن :</a:t>
            </a:r>
            <a:endParaRPr lang="en-US" sz="4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0"/>
            <a:ext cx="8229600" cy="6429396"/>
          </a:xfrm>
        </p:spPr>
        <p:txBody>
          <a:bodyPr/>
          <a:lstStyle/>
          <a:p>
            <a:pPr>
              <a:buNone/>
            </a:pPr>
            <a:r>
              <a:rPr lang="fa-IR" dirty="0" smtClean="0"/>
              <a:t>فرض کنید :ارزش اسمی اوراق قرضه ای 1000 واحد پولی و عمر آن 20سال و نرخ بهره آن 10درصد (هر شش ماه یکبار) و نرخ بازده تا سررسید 12 درصد باشد.با توجه به فرآیند مذکور :</a:t>
            </a:r>
          </a:p>
          <a:p>
            <a:pPr>
              <a:buNone/>
            </a:pPr>
            <a:r>
              <a:rPr lang="fa-IR" dirty="0" smtClean="0"/>
              <a:t>1- نرخ بهره و مبلغ پرداخت شش ماهه عبارت است از :</a:t>
            </a:r>
          </a:p>
          <a:p>
            <a:pPr>
              <a:buNone/>
            </a:pPr>
            <a:r>
              <a:rPr lang="fa-IR" dirty="0" smtClean="0"/>
              <a:t>                 نرخ بهره شش ماهه   </a:t>
            </a:r>
          </a:p>
          <a:p>
            <a:pPr>
              <a:buNone/>
            </a:pPr>
            <a:r>
              <a:rPr lang="fa-IR" dirty="0" smtClean="0"/>
              <a:t>                 بهره شش ماهه                      50= 1000*5%</a:t>
            </a:r>
          </a:p>
          <a:p>
            <a:pPr>
              <a:buNone/>
            </a:pPr>
            <a:r>
              <a:rPr lang="fa-IR" dirty="0" smtClean="0"/>
              <a:t>2- مدت زمان تا سررسید                           40=2*20</a:t>
            </a:r>
          </a:p>
          <a:p>
            <a:pPr>
              <a:buNone/>
            </a:pPr>
            <a:r>
              <a:rPr lang="fa-IR" dirty="0" smtClean="0"/>
              <a:t>3- نرخ بازده تا سررسید بر اساس شش ماهه</a:t>
            </a:r>
          </a:p>
          <a:p>
            <a:pPr>
              <a:buNone/>
            </a:pPr>
            <a:r>
              <a:rPr lang="fa-IR" dirty="0" smtClean="0"/>
              <a:t>ارزش فعلی بهره پرداختی اوراق به شرح زیر محاسبه می گردد :</a:t>
            </a:r>
          </a:p>
          <a:p>
            <a:pPr>
              <a:buNone/>
            </a:pPr>
            <a:r>
              <a:rPr lang="fa-IR" dirty="0" smtClean="0"/>
              <a:t> 752/3= </a:t>
            </a:r>
            <a:r>
              <a:rPr lang="en-US" dirty="0" err="1" smtClean="0"/>
              <a:t>Pv</a:t>
            </a:r>
            <a:r>
              <a:rPr lang="en-US" baseline="-25000" dirty="0" err="1" smtClean="0"/>
              <a:t>a</a:t>
            </a:r>
            <a:r>
              <a:rPr lang="fa-IR" dirty="0" smtClean="0"/>
              <a:t>       ( 15/046)</a:t>
            </a:r>
            <a:r>
              <a:rPr lang="en-US" dirty="0" err="1" smtClean="0"/>
              <a:t>PV</a:t>
            </a:r>
            <a:r>
              <a:rPr lang="en-US" baseline="-25000" dirty="0" err="1" smtClean="0"/>
              <a:t>a</a:t>
            </a:r>
            <a:r>
              <a:rPr lang="en-US" dirty="0" smtClean="0"/>
              <a:t> =50</a:t>
            </a:r>
            <a:r>
              <a:rPr lang="fa-IR" dirty="0" smtClean="0"/>
              <a:t> ، </a:t>
            </a:r>
            <a:r>
              <a:rPr lang="en-US" dirty="0" smtClean="0"/>
              <a:t>= A (PVIF)</a:t>
            </a:r>
            <a:r>
              <a:rPr lang="fa-IR" dirty="0" smtClean="0"/>
              <a:t> </a:t>
            </a:r>
            <a:r>
              <a:rPr lang="en-US" dirty="0" err="1" smtClean="0"/>
              <a:t>Pv</a:t>
            </a:r>
            <a:r>
              <a:rPr lang="en-US" baseline="-25000" dirty="0" err="1" smtClean="0"/>
              <a:t>a</a:t>
            </a:r>
            <a:endParaRPr lang="fa-IR" baseline="-25000" dirty="0" smtClean="0"/>
          </a:p>
          <a:p>
            <a:pPr>
              <a:buNone/>
            </a:pPr>
            <a:endParaRPr lang="fa-IR" sz="2400" dirty="0" smtClean="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71604" y="1785926"/>
            <a:ext cx="847725" cy="428625"/>
          </a:xfrm>
          <a:prstGeom prst="rect">
            <a:avLst/>
          </a:prstGeom>
          <a:noFill/>
        </p:spPr>
      </p:pic>
      <p:sp>
        <p:nvSpPr>
          <p:cNvPr id="1029" name="Rectangle 5"/>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0" name="Picture 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714480" y="3214686"/>
            <a:ext cx="847725" cy="42862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5793001"/>
          </a:xfrm>
        </p:spPr>
        <p:txBody>
          <a:bodyPr/>
          <a:lstStyle/>
          <a:p>
            <a:pPr>
              <a:buNone/>
            </a:pPr>
            <a:r>
              <a:rPr lang="fa-IR" sz="2800" baseline="-25000" dirty="0" smtClean="0"/>
              <a:t>ارزش فعلی اوراق قرضه به ارزش 1000واحد پولی بعد از 40 دوره زمانی و نرخ تنزیل 6 درصد به کمک روش ارزش فعلی به شرح زیر محاسبه می گردد:</a:t>
            </a:r>
            <a:r>
              <a:rPr lang="fa-IR" sz="2800" dirty="0" smtClean="0"/>
              <a:t> </a:t>
            </a:r>
            <a:endParaRPr lang="en-US" sz="2800" dirty="0" smtClean="0"/>
          </a:p>
          <a:p>
            <a:pPr>
              <a:buNone/>
            </a:pPr>
            <a:r>
              <a:rPr lang="fa-IR" dirty="0" smtClean="0"/>
              <a:t>  </a:t>
            </a:r>
            <a:r>
              <a:rPr lang="en-US" dirty="0" smtClean="0"/>
              <a:t> PV</a:t>
            </a:r>
            <a:r>
              <a:rPr lang="en-US" baseline="-25000" dirty="0" smtClean="0"/>
              <a:t>P</a:t>
            </a:r>
            <a:r>
              <a:rPr lang="en-US" dirty="0" smtClean="0"/>
              <a:t> =97</a:t>
            </a:r>
            <a:r>
              <a:rPr lang="fa-IR" dirty="0" smtClean="0"/>
              <a:t>  ، </a:t>
            </a:r>
            <a:r>
              <a:rPr lang="en-US" dirty="0" smtClean="0"/>
              <a:t>1000(0/097)</a:t>
            </a:r>
            <a:r>
              <a:rPr lang="fa-IR" dirty="0" smtClean="0"/>
              <a:t>  </a:t>
            </a:r>
            <a:r>
              <a:rPr lang="en-US" dirty="0" smtClean="0"/>
              <a:t>=</a:t>
            </a:r>
            <a:r>
              <a:rPr lang="fa-IR" dirty="0" smtClean="0"/>
              <a:t> </a:t>
            </a:r>
            <a:r>
              <a:rPr lang="en-US" dirty="0" smtClean="0"/>
              <a:t> FV(PVIF)    </a:t>
            </a:r>
            <a:r>
              <a:rPr lang="fa-IR" dirty="0" smtClean="0"/>
              <a:t>=</a:t>
            </a:r>
            <a:r>
              <a:rPr lang="en-US" dirty="0" smtClean="0"/>
              <a:t> PV</a:t>
            </a:r>
            <a:endParaRPr lang="fa-IR" dirty="0" smtClean="0"/>
          </a:p>
          <a:p>
            <a:pPr>
              <a:buNone/>
            </a:pPr>
            <a:r>
              <a:rPr lang="fa-IR" dirty="0" smtClean="0"/>
              <a:t>برای محاسبه ارزش ذاتی اوراق قرضه کافی است ارزش فعلی بهره پرداختنی و ارزش فعلی اصل اوراق قرضه را با یکدیگر جمع کنیم .</a:t>
            </a:r>
          </a:p>
          <a:p>
            <a:pPr>
              <a:buNone/>
            </a:pPr>
            <a:r>
              <a:rPr lang="en-US" dirty="0" err="1" smtClean="0"/>
              <a:t>PV</a:t>
            </a:r>
            <a:r>
              <a:rPr lang="en-US" baseline="-25000" dirty="0" err="1" smtClean="0"/>
              <a:t>b</a:t>
            </a:r>
            <a:r>
              <a:rPr lang="en-US" dirty="0" smtClean="0"/>
              <a:t> = 752/3+97=849/3</a:t>
            </a:r>
            <a:r>
              <a:rPr lang="fa-IR" dirty="0" smtClean="0"/>
              <a:t>،       </a:t>
            </a:r>
            <a:r>
              <a:rPr lang="en-US" dirty="0" err="1" smtClean="0"/>
              <a:t>PV</a:t>
            </a:r>
            <a:r>
              <a:rPr lang="en-US" baseline="-25000" dirty="0" err="1" smtClean="0"/>
              <a:t>b</a:t>
            </a:r>
            <a:r>
              <a:rPr lang="en-US" dirty="0" smtClean="0"/>
              <a:t>=</a:t>
            </a:r>
            <a:r>
              <a:rPr lang="en-US" dirty="0" err="1" smtClean="0"/>
              <a:t>PV</a:t>
            </a:r>
            <a:r>
              <a:rPr lang="en-US" baseline="-25000" dirty="0" err="1" smtClean="0"/>
              <a:t>a</a:t>
            </a:r>
            <a:r>
              <a:rPr lang="en-US" dirty="0" err="1" smtClean="0"/>
              <a:t>+PV</a:t>
            </a:r>
            <a:r>
              <a:rPr lang="en-US" baseline="-25000" dirty="0" err="1" smtClean="0"/>
              <a:t>P</a:t>
            </a:r>
            <a:endParaRPr lang="en-US" baseline="-25000" dirty="0" smtClean="0"/>
          </a:p>
          <a:p>
            <a:pPr>
              <a:buNone/>
            </a:pPr>
            <a:endParaRPr lang="fa-IR" dirty="0" smtClean="0"/>
          </a:p>
          <a:p>
            <a:pPr>
              <a:buNone/>
            </a:pPr>
            <a:endParaRPr lang="fa-IR" dirty="0" smtClean="0"/>
          </a:p>
          <a:p>
            <a:pPr>
              <a:buNone/>
            </a:pPr>
            <a:r>
              <a:rPr lang="fa-IR" dirty="0" smtClean="0"/>
              <a:t>مثال صفحه 128</a:t>
            </a:r>
            <a:endParaRPr lang="en-US" baseline="-25000" dirty="0" smtClean="0"/>
          </a:p>
          <a:p>
            <a:pPr>
              <a:buNone/>
            </a:pPr>
            <a:endParaRPr lang="fa-IR"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85860"/>
            <a:ext cx="8543956" cy="4840303"/>
          </a:xfrm>
        </p:spPr>
        <p:txBody>
          <a:bodyPr>
            <a:normAutofit/>
          </a:bodyPr>
          <a:lstStyle/>
          <a:p>
            <a:pPr algn="r" rtl="1"/>
            <a:r>
              <a:rPr lang="fa-IR" sz="2400" dirty="0" smtClean="0"/>
              <a:t>مفهوم نرخ بازده تا سررسید همان نرخ بازده مورد انتظار دارندگان اوراق قرضه است  .</a:t>
            </a:r>
          </a:p>
          <a:p>
            <a:pPr algn="r" rtl="1"/>
            <a:r>
              <a:rPr lang="fa-IR" sz="2400" dirty="0" smtClean="0"/>
              <a:t>سه عامل بر نرخ بازده مورد انتظار موثر است :</a:t>
            </a:r>
          </a:p>
          <a:p>
            <a:pPr algn="r" rtl="1"/>
            <a:r>
              <a:rPr lang="fa-IR" sz="2400" dirty="0" smtClean="0"/>
              <a:t>1- نرخ بازده واقعی مورد انتظار </a:t>
            </a:r>
          </a:p>
          <a:p>
            <a:pPr algn="r" rtl="1"/>
            <a:r>
              <a:rPr lang="fa-IR" sz="2400" dirty="0" smtClean="0"/>
              <a:t>2- صرف تورم </a:t>
            </a:r>
          </a:p>
          <a:p>
            <a:pPr algn="r" rtl="1"/>
            <a:r>
              <a:rPr lang="fa-IR" sz="2400" dirty="0" smtClean="0"/>
              <a:t>3-صرف ریسک </a:t>
            </a:r>
          </a:p>
          <a:p>
            <a:pPr algn="r" rtl="1">
              <a:buNone/>
            </a:pPr>
            <a:r>
              <a:rPr lang="fa-IR" sz="2400" dirty="0" smtClean="0"/>
              <a:t>                       نرخ بازده بدون ریسک = صرف تورم +نرخ بازده واقعی</a:t>
            </a:r>
          </a:p>
          <a:p>
            <a:pPr algn="r" rtl="1">
              <a:buNone/>
            </a:pPr>
            <a:r>
              <a:rPr lang="fa-IR" sz="2400" dirty="0" smtClean="0"/>
              <a:t>           نرخ بازده مورد انتظار  = صرف ریسک +نرخ بازده بدون ریسک  </a:t>
            </a:r>
          </a:p>
          <a:p>
            <a:pPr algn="r" rtl="1">
              <a:buNone/>
            </a:pPr>
            <a:r>
              <a:rPr lang="fa-IR" sz="2000" dirty="0" smtClean="0"/>
              <a:t>                   صرف ریسک + صرف تورم + نرخ بازده واقعی =  نرخ بازده موردانتظار</a:t>
            </a:r>
            <a:endParaRPr lang="en-US" sz="2000" dirty="0"/>
          </a:p>
        </p:txBody>
      </p:sp>
      <p:sp>
        <p:nvSpPr>
          <p:cNvPr id="2" name="Title 1"/>
          <p:cNvSpPr>
            <a:spLocks noGrp="1"/>
          </p:cNvSpPr>
          <p:nvPr>
            <p:ph type="title"/>
          </p:nvPr>
        </p:nvSpPr>
        <p:spPr/>
        <p:txBody>
          <a:bodyPr>
            <a:normAutofit/>
          </a:bodyPr>
          <a:lstStyle/>
          <a:p>
            <a:pPr algn="r"/>
            <a:r>
              <a:rPr lang="fa-IR" sz="4000" dirty="0" smtClean="0"/>
              <a:t>مفهوم نرخ بازده تا سررسید :</a:t>
            </a:r>
            <a:endParaRPr lang="en-US" sz="4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0"/>
            <a:ext cx="8229600" cy="6007291"/>
          </a:xfrm>
        </p:spPr>
        <p:txBody>
          <a:bodyPr/>
          <a:lstStyle/>
          <a:p>
            <a:pPr>
              <a:buNone/>
            </a:pPr>
            <a:r>
              <a:rPr lang="fa-IR" sz="1800" dirty="0" smtClean="0"/>
              <a:t>فرض کنید در یک سرمایه گذاری ، نرخ صرف ریسک 3 درصد باشد ، اگر صرف ریسک به نرخ بازده بدون ریسک مشتمل بر نرخ بازده واقعی و صرف تورم اضافه شود کل نرخ بازده مورد انتظار 10 درصد برآورد می گردد.</a:t>
            </a:r>
            <a:endParaRPr lang="en-US" sz="1800" dirty="0" smtClean="0"/>
          </a:p>
          <a:p>
            <a:pPr>
              <a:buNone/>
            </a:pPr>
            <a:r>
              <a:rPr lang="en-US" sz="1800" dirty="0" smtClean="0"/>
              <a:t> </a:t>
            </a:r>
            <a:r>
              <a:rPr lang="fa-IR" sz="1800" dirty="0" smtClean="0"/>
              <a:t>نرخ بازده واقعی                 3%  +</a:t>
            </a:r>
          </a:p>
          <a:p>
            <a:pPr>
              <a:buNone/>
            </a:pPr>
            <a:r>
              <a:rPr lang="fa-IR" sz="1800" dirty="0" smtClean="0"/>
              <a:t> صرف تورم                      4%</a:t>
            </a:r>
          </a:p>
          <a:p>
            <a:pPr>
              <a:buNone/>
            </a:pPr>
            <a:r>
              <a:rPr lang="fa-IR" sz="1800" dirty="0" smtClean="0"/>
              <a:t>نرخ بازده بدون ریسک           7%  +</a:t>
            </a:r>
          </a:p>
          <a:p>
            <a:pPr>
              <a:buNone/>
            </a:pPr>
            <a:r>
              <a:rPr lang="fa-IR" sz="1800" dirty="0" smtClean="0"/>
              <a:t>صرف ریسک                     3%</a:t>
            </a:r>
          </a:p>
          <a:p>
            <a:pPr>
              <a:buNone/>
            </a:pPr>
            <a:r>
              <a:rPr lang="fa-IR" sz="1800" dirty="0" smtClean="0"/>
              <a:t>نرخ بازده مورد انتظار           10%</a:t>
            </a:r>
          </a:p>
          <a:p>
            <a:pPr>
              <a:buNone/>
            </a:pPr>
            <a:endParaRPr lang="fa-IR" sz="2000" b="1" dirty="0" smtClean="0"/>
          </a:p>
          <a:p>
            <a:pPr>
              <a:buNone/>
            </a:pPr>
            <a:r>
              <a:rPr lang="fa-IR" sz="2000" b="1" dirty="0" smtClean="0"/>
              <a:t>افزایش در صرف تورم </a:t>
            </a:r>
          </a:p>
          <a:p>
            <a:pPr>
              <a:buNone/>
            </a:pPr>
            <a:r>
              <a:rPr lang="fa-IR" sz="1800" dirty="0" smtClean="0"/>
              <a:t>فرض کنید که صرف تورم از 4 درصد به 6 درصد افزایش یابد و مابقی مولفه ها ثابت باشد در این صورت نرخ بازده مورد توقع برابر با 12 درصد خواهد شد.</a:t>
            </a:r>
          </a:p>
          <a:p>
            <a:pPr>
              <a:buNone/>
            </a:pPr>
            <a:r>
              <a:rPr lang="en-US" sz="1800" dirty="0" smtClean="0"/>
              <a:t> </a:t>
            </a:r>
            <a:r>
              <a:rPr lang="fa-IR" sz="1800" dirty="0" smtClean="0"/>
              <a:t>نرخ بازده واقعی                 3%  +</a:t>
            </a:r>
          </a:p>
          <a:p>
            <a:pPr>
              <a:buNone/>
            </a:pPr>
            <a:r>
              <a:rPr lang="fa-IR" sz="1800" dirty="0" smtClean="0"/>
              <a:t> صرف تورم                      6%</a:t>
            </a:r>
          </a:p>
          <a:p>
            <a:pPr>
              <a:buNone/>
            </a:pPr>
            <a:r>
              <a:rPr lang="fa-IR" sz="1800" dirty="0" smtClean="0"/>
              <a:t>نرخ بازده بدون ریسک           9%  +</a:t>
            </a:r>
          </a:p>
          <a:p>
            <a:pPr>
              <a:buNone/>
            </a:pPr>
            <a:r>
              <a:rPr lang="fa-IR" sz="1800" dirty="0" smtClean="0"/>
              <a:t>صرف ریسک                     3%</a:t>
            </a:r>
          </a:p>
          <a:p>
            <a:pPr>
              <a:buNone/>
            </a:pPr>
            <a:r>
              <a:rPr lang="fa-IR" sz="1800" dirty="0" smtClean="0"/>
              <a:t>نرخ بازده مورد انتظار           12%</a:t>
            </a:r>
          </a:p>
          <a:p>
            <a:pPr>
              <a:buNone/>
            </a:pPr>
            <a:endParaRPr lang="en-US" sz="1800" dirty="0"/>
          </a:p>
        </p:txBody>
      </p:sp>
      <p:cxnSp>
        <p:nvCxnSpPr>
          <p:cNvPr id="4" name="Straight Connector 3"/>
          <p:cNvCxnSpPr/>
          <p:nvPr/>
        </p:nvCxnSpPr>
        <p:spPr>
          <a:xfrm>
            <a:off x="5643570" y="1571612"/>
            <a:ext cx="64294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0800000">
            <a:off x="5572132" y="2214554"/>
            <a:ext cx="64294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5643570" y="4429132"/>
            <a:ext cx="64294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5643570" y="5143512"/>
            <a:ext cx="57150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2852"/>
            <a:ext cx="8229600" cy="5864439"/>
          </a:xfrm>
        </p:spPr>
        <p:txBody>
          <a:bodyPr>
            <a:normAutofit/>
          </a:bodyPr>
          <a:lstStyle/>
          <a:p>
            <a:pPr>
              <a:buNone/>
            </a:pPr>
            <a:r>
              <a:rPr lang="fa-IR" sz="2400" dirty="0" smtClean="0"/>
              <a:t>بنابراین با تغییر صرف تورم (تاثیر تورم بر ارزش پول ) نرخ بازده مورد انتظار یا نرخ بازده تا سررسید از 10درصد به 12 درصد افزایش می یابد .در نتیجه قیمت اوراق قرضه تغییر خواهد یافت در نرخ 10 درصد ارزش اوراق همان ارزش اسمی یعنی 1000 واحد پولی بود حال در نرخ 12 درصد ارزش جاری اوراق قرضه به 850/90 کاهش می یابد . </a:t>
            </a:r>
          </a:p>
          <a:p>
            <a:pPr>
              <a:buNone/>
            </a:pPr>
            <a:r>
              <a:rPr lang="fa-IR" sz="2400" b="1" dirty="0" smtClean="0"/>
              <a:t>کاهش در صرف تورم </a:t>
            </a:r>
          </a:p>
          <a:p>
            <a:pPr>
              <a:buNone/>
            </a:pPr>
            <a:r>
              <a:rPr lang="fa-IR" sz="2400" dirty="0" smtClean="0"/>
              <a:t>اگر نرخ تاثیر تورم بر قدرت خرید و ارزش پول کاهنده باشد، نرخ بازده مورد انتظار کاهش می یابد .زیرا کاهش تورم موجب کاهش ریسک و یا سایر عوامل می گردد.</a:t>
            </a:r>
          </a:p>
          <a:p>
            <a:pPr>
              <a:buNone/>
            </a:pPr>
            <a:r>
              <a:rPr lang="fa-IR" sz="2400" dirty="0" smtClean="0"/>
              <a:t>مثال :فرض کنید ، که صرف تورم کاهش یابد و موجب گردد که نرخ بازده مورد انتظار از 10 درصد به 8 درصد تنزل کند.ارزش جاری اوراق قرضه با سررسید 20سال عبارت است از  :1196/8 .بنابراین با کاهش تورم ، نرخ بازده مورد انتظار کاهش یافته است و اوراق به قیمت جاری بیشتر فروخته می شود .   </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229600" cy="4983179"/>
          </a:xfrm>
        </p:spPr>
        <p:txBody>
          <a:bodyPr/>
          <a:lstStyle/>
          <a:p>
            <a:pPr algn="r" rtl="1"/>
            <a:r>
              <a:rPr lang="fa-IR" sz="2400" dirty="0" smtClean="0"/>
              <a:t>اگر</a:t>
            </a:r>
            <a:r>
              <a:rPr lang="fa-IR" dirty="0" smtClean="0"/>
              <a:t> نرخ بازده واقعی                   قیمت</a:t>
            </a:r>
          </a:p>
          <a:p>
            <a:pPr algn="r" rtl="1"/>
            <a:r>
              <a:rPr lang="fa-IR" dirty="0" smtClean="0"/>
              <a:t> </a:t>
            </a:r>
          </a:p>
          <a:p>
            <a:pPr algn="r" rtl="1"/>
            <a:r>
              <a:rPr lang="fa-IR" dirty="0" smtClean="0"/>
              <a:t>اگر صرف تورم                       قیمت </a:t>
            </a:r>
          </a:p>
          <a:p>
            <a:pPr algn="r" rtl="1"/>
            <a:r>
              <a:rPr lang="fa-IR" dirty="0" smtClean="0"/>
              <a:t> </a:t>
            </a:r>
          </a:p>
          <a:p>
            <a:pPr algn="r" rtl="1"/>
            <a:r>
              <a:rPr lang="fa-IR" dirty="0" smtClean="0"/>
              <a:t>اگر صرف ریسک                     قیمت </a:t>
            </a:r>
          </a:p>
          <a:p>
            <a:pPr>
              <a:buNone/>
            </a:pPr>
            <a:r>
              <a:rPr lang="fa-IR" dirty="0" smtClean="0"/>
              <a:t>اگر صرف ریسک                     قیمت </a:t>
            </a:r>
          </a:p>
          <a:p>
            <a:pPr algn="r" rtl="1">
              <a:buNone/>
            </a:pPr>
            <a:endParaRPr lang="fa-IR" dirty="0" smtClean="0"/>
          </a:p>
          <a:p>
            <a:pPr algn="r" rtl="1"/>
            <a:r>
              <a:rPr lang="fa-IR" sz="2800" dirty="0" smtClean="0"/>
              <a:t>هر چه زمان تا سررسید             قیمت </a:t>
            </a:r>
            <a:endParaRPr lang="en-US" sz="2800" dirty="0"/>
          </a:p>
        </p:txBody>
      </p:sp>
      <p:sp>
        <p:nvSpPr>
          <p:cNvPr id="2" name="Title 1"/>
          <p:cNvSpPr>
            <a:spLocks noGrp="1"/>
          </p:cNvSpPr>
          <p:nvPr>
            <p:ph type="title"/>
          </p:nvPr>
        </p:nvSpPr>
        <p:spPr>
          <a:xfrm>
            <a:off x="457200" y="214290"/>
            <a:ext cx="8229600" cy="928694"/>
          </a:xfrm>
        </p:spPr>
        <p:txBody>
          <a:bodyPr>
            <a:normAutofit/>
          </a:bodyPr>
          <a:lstStyle/>
          <a:p>
            <a:pPr algn="r" rtl="1"/>
            <a:r>
              <a:rPr lang="fa-IR" sz="2800" dirty="0" smtClean="0"/>
              <a:t>تغییرات نرخ بازده تاسررسید وتاثیرآن برارزش اوراق قرضه:</a:t>
            </a:r>
            <a:endParaRPr lang="en-US" sz="2800" dirty="0"/>
          </a:p>
        </p:txBody>
      </p:sp>
      <p:cxnSp>
        <p:nvCxnSpPr>
          <p:cNvPr id="10" name="Straight Arrow Connector 9"/>
          <p:cNvCxnSpPr/>
          <p:nvPr/>
        </p:nvCxnSpPr>
        <p:spPr>
          <a:xfrm rot="5400000" flipH="1" flipV="1">
            <a:off x="5572926" y="1427942"/>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Left Arrow 10"/>
          <p:cNvSpPr/>
          <p:nvPr/>
        </p:nvSpPr>
        <p:spPr>
          <a:xfrm>
            <a:off x="4572000" y="1428736"/>
            <a:ext cx="928694" cy="714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rot="5400000">
            <a:off x="2750331" y="1250141"/>
            <a:ext cx="500860"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5501488" y="2213760"/>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Left Arrow 24"/>
          <p:cNvSpPr/>
          <p:nvPr/>
        </p:nvSpPr>
        <p:spPr>
          <a:xfrm>
            <a:off x="4500562" y="2357430"/>
            <a:ext cx="928694" cy="714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rot="5400000" flipH="1" flipV="1">
            <a:off x="5501488" y="3213892"/>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2715406" y="2142322"/>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2715406" y="3142454"/>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Left Arrow 33"/>
          <p:cNvSpPr/>
          <p:nvPr/>
        </p:nvSpPr>
        <p:spPr>
          <a:xfrm flipV="1">
            <a:off x="4643438" y="3786190"/>
            <a:ext cx="928694" cy="714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rot="5400000">
            <a:off x="5680083" y="3749677"/>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flipH="1" flipV="1">
            <a:off x="3036877" y="3749677"/>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Left Arrow 41"/>
          <p:cNvSpPr/>
          <p:nvPr/>
        </p:nvSpPr>
        <p:spPr>
          <a:xfrm flipV="1">
            <a:off x="4643438" y="3357562"/>
            <a:ext cx="928694"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p:cNvSpPr/>
          <p:nvPr/>
        </p:nvSpPr>
        <p:spPr>
          <a:xfrm flipV="1">
            <a:off x="4286248" y="4572008"/>
            <a:ext cx="928694" cy="619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rot="5400000" flipH="1" flipV="1">
            <a:off x="5037141" y="4606933"/>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2965439" y="4606933"/>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600200"/>
            <a:ext cx="8472518" cy="4525963"/>
          </a:xfrm>
        </p:spPr>
        <p:txBody>
          <a:bodyPr>
            <a:normAutofit/>
          </a:bodyPr>
          <a:lstStyle/>
          <a:p>
            <a:pPr algn="r" rtl="1">
              <a:buFont typeface="Wingdings" pitchFamily="2" charset="2"/>
              <a:buChar char="§"/>
            </a:pPr>
            <a:r>
              <a:rPr lang="fa-IR" dirty="0" smtClean="0"/>
              <a:t> مقدمه </a:t>
            </a:r>
          </a:p>
          <a:p>
            <a:pPr algn="r" rtl="1">
              <a:buFont typeface="Wingdings" pitchFamily="2" charset="2"/>
              <a:buChar char="§"/>
            </a:pPr>
            <a:r>
              <a:rPr lang="fa-IR" dirty="0" smtClean="0"/>
              <a:t> ارزشیابی اوراق بهادار </a:t>
            </a:r>
          </a:p>
          <a:p>
            <a:pPr algn="r" rtl="1">
              <a:buFont typeface="Wingdings" pitchFamily="2" charset="2"/>
              <a:buChar char="§"/>
            </a:pPr>
            <a:r>
              <a:rPr lang="fa-IR" dirty="0" smtClean="0"/>
              <a:t> اوراق قرضه وویژگیهای آن</a:t>
            </a:r>
          </a:p>
          <a:p>
            <a:pPr algn="r" rtl="1">
              <a:buFont typeface="Wingdings" pitchFamily="2" charset="2"/>
              <a:buChar char="§"/>
            </a:pPr>
            <a:r>
              <a:rPr lang="fa-IR" dirty="0" smtClean="0"/>
              <a:t> مفهوم نرخ بازده تا سررسید </a:t>
            </a:r>
          </a:p>
          <a:p>
            <a:pPr algn="r" rtl="1">
              <a:buFont typeface="Wingdings" pitchFamily="2" charset="2"/>
              <a:buChar char="§"/>
            </a:pPr>
            <a:r>
              <a:rPr lang="fa-IR" dirty="0" smtClean="0"/>
              <a:t> تغییرات نرخ بازده تا سررسید وتاثیرآن برارزش اوراق قرضه</a:t>
            </a:r>
          </a:p>
          <a:p>
            <a:pPr algn="r" rtl="1">
              <a:buFont typeface="Wingdings" pitchFamily="2" charset="2"/>
              <a:buChar char="§"/>
            </a:pPr>
            <a:r>
              <a:rPr lang="fa-IR" dirty="0" smtClean="0"/>
              <a:t> رویکردهای سهام عادی </a:t>
            </a:r>
          </a:p>
          <a:p>
            <a:pPr algn="r" rtl="1">
              <a:buFont typeface="Wingdings" pitchFamily="2" charset="2"/>
              <a:buChar char="§"/>
            </a:pPr>
            <a:r>
              <a:rPr lang="fa-IR" dirty="0" smtClean="0"/>
              <a:t> تبیین رابطه بین ارزشیابی دارائیهای مالی وارزش آفرینی</a:t>
            </a:r>
          </a:p>
          <a:p>
            <a:pPr algn="r" rtl="1">
              <a:buNone/>
            </a:pPr>
            <a:endParaRPr lang="en-US" dirty="0"/>
          </a:p>
        </p:txBody>
      </p:sp>
      <p:sp>
        <p:nvSpPr>
          <p:cNvPr id="2" name="Title 1"/>
          <p:cNvSpPr>
            <a:spLocks noGrp="1"/>
          </p:cNvSpPr>
          <p:nvPr>
            <p:ph type="title"/>
          </p:nvPr>
        </p:nvSpPr>
        <p:spPr/>
        <p:txBody>
          <a:bodyPr>
            <a:normAutofit/>
          </a:bodyPr>
          <a:lstStyle/>
          <a:p>
            <a:pPr algn="r"/>
            <a:r>
              <a:rPr lang="fa-IR" sz="4000" dirty="0" smtClean="0"/>
              <a:t>مطالب قابل ارائه :</a:t>
            </a:r>
            <a:endParaRPr lang="en-US"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2852"/>
            <a:ext cx="8229600" cy="5864439"/>
          </a:xfrm>
        </p:spPr>
        <p:txBody>
          <a:bodyPr/>
          <a:lstStyle/>
          <a:p>
            <a:pPr>
              <a:buNone/>
            </a:pPr>
            <a:r>
              <a:rPr lang="fa-IR" dirty="0" smtClean="0"/>
              <a:t>محاسبه نرخ بازده تا سررسید بر اساس قیمت جاری اوراق</a:t>
            </a:r>
            <a:r>
              <a:rPr lang="en-US" dirty="0" smtClean="0"/>
              <a:t> </a:t>
            </a:r>
            <a:r>
              <a:rPr lang="fa-IR" dirty="0" smtClean="0"/>
              <a:t>قرضه </a:t>
            </a:r>
          </a:p>
          <a:p>
            <a:pPr>
              <a:buNone/>
            </a:pPr>
            <a:r>
              <a:rPr lang="fa-IR" sz="2000" dirty="0" smtClean="0"/>
              <a:t>محاسبه قیمت جاری اوراق قرضه ،نرخ بهره اوراق قرضه و مدت تا سررسید برای محاسبه نرخ بازده تا سررسید ضروری است و بر این اساس نرخ بازده تا سررسید برآورد می گردد</a:t>
            </a:r>
          </a:p>
          <a:p>
            <a:pPr>
              <a:buNone/>
            </a:pPr>
            <a:r>
              <a:rPr lang="fa-IR" sz="2000" dirty="0" smtClean="0"/>
              <a:t>مثال: اوراق قرضه 15 ساله با بهره پرداختنی سالانه میزان 110 واحد پولی ( نرخ 11 درصد )و ارش اسمی 1000 واحد پولی به قیمت 932/21 واحد پولی معامله می شود .نرخ بازده تا سررسید را محاسبه نمایید .</a:t>
            </a:r>
          </a:p>
          <a:p>
            <a:pPr>
              <a:buNone/>
            </a:pPr>
            <a:endParaRPr lang="fa-IR" sz="2000" dirty="0" smtClean="0"/>
          </a:p>
          <a:p>
            <a:pPr>
              <a:buNone/>
            </a:pPr>
            <a:r>
              <a:rPr lang="fa-IR" sz="2000" dirty="0" smtClean="0"/>
              <a:t>برای محاسبه نرخ بازده از روش سعی و خطا استفاده می گردد ، تا نرخ بازده تقریبی به دست آید یعنی نرخی که ارزش فعلی جریانات آتی را با قیمت جاری اوراق قرضه برابر و یا نزدیک نماید .</a:t>
            </a:r>
          </a:p>
          <a:p>
            <a:pPr>
              <a:buNone/>
            </a:pPr>
            <a:r>
              <a:rPr lang="fa-IR" sz="2000" dirty="0" smtClean="0"/>
              <a:t>الف ) نرخ تنزیل 13 درصد </a:t>
            </a:r>
            <a:r>
              <a:rPr lang="en-US" sz="2000" dirty="0" smtClean="0"/>
              <a:t>n=15 </a:t>
            </a:r>
            <a:endParaRPr lang="fa-IR" sz="2000" dirty="0" smtClean="0"/>
          </a:p>
          <a:p>
            <a:pPr>
              <a:buNone/>
            </a:pPr>
            <a:r>
              <a:rPr lang="fa-IR" sz="2000" dirty="0" smtClean="0"/>
              <a:t>                                710/82= </a:t>
            </a:r>
            <a:r>
              <a:rPr lang="en-US" sz="2000" dirty="0" err="1" smtClean="0"/>
              <a:t>Pv</a:t>
            </a:r>
            <a:r>
              <a:rPr lang="en-US" sz="2000" baseline="-25000" dirty="0" err="1" smtClean="0"/>
              <a:t>a</a:t>
            </a:r>
            <a:r>
              <a:rPr lang="fa-IR" sz="2000" dirty="0" smtClean="0"/>
              <a:t>،  ( 6/462)110</a:t>
            </a:r>
            <a:r>
              <a:rPr lang="en-US" sz="2000" dirty="0" err="1" smtClean="0"/>
              <a:t>PV</a:t>
            </a:r>
            <a:r>
              <a:rPr lang="en-US" sz="2000" baseline="-25000" dirty="0" err="1" smtClean="0"/>
              <a:t>a</a:t>
            </a:r>
            <a:r>
              <a:rPr lang="en-US" sz="2000" dirty="0" smtClean="0"/>
              <a:t> =</a:t>
            </a:r>
            <a:r>
              <a:rPr lang="fa-IR" sz="2000" dirty="0" smtClean="0"/>
              <a:t>   ،  </a:t>
            </a:r>
            <a:r>
              <a:rPr lang="en-US" sz="2000" dirty="0" smtClean="0"/>
              <a:t>= A (PVIF)</a:t>
            </a:r>
            <a:r>
              <a:rPr lang="fa-IR" sz="2000" dirty="0" smtClean="0"/>
              <a:t> </a:t>
            </a:r>
            <a:r>
              <a:rPr lang="en-US" sz="2000" dirty="0" err="1" smtClean="0"/>
              <a:t>Pv</a:t>
            </a:r>
            <a:r>
              <a:rPr lang="en-US" sz="2000" baseline="-25000" dirty="0" err="1" smtClean="0"/>
              <a:t>a</a:t>
            </a:r>
            <a:endParaRPr lang="en-US" sz="2000" dirty="0" smtClean="0"/>
          </a:p>
          <a:p>
            <a:pPr algn="l">
              <a:buNone/>
            </a:pPr>
            <a:r>
              <a:rPr lang="en-US" sz="2000" dirty="0" smtClean="0"/>
              <a:t> PV</a:t>
            </a:r>
            <a:r>
              <a:rPr lang="en-US" sz="2000" baseline="-25000" dirty="0" smtClean="0"/>
              <a:t>P</a:t>
            </a:r>
            <a:r>
              <a:rPr lang="en-US" sz="2000" dirty="0" smtClean="0"/>
              <a:t> =160</a:t>
            </a:r>
            <a:r>
              <a:rPr lang="fa-IR" sz="2000" dirty="0" smtClean="0"/>
              <a:t>  ، </a:t>
            </a:r>
            <a:r>
              <a:rPr lang="en-US" sz="2000" dirty="0" smtClean="0"/>
              <a:t>1000(0/16)</a:t>
            </a:r>
            <a:r>
              <a:rPr lang="fa-IR" sz="2000" dirty="0" smtClean="0"/>
              <a:t>  </a:t>
            </a:r>
            <a:r>
              <a:rPr lang="en-US" sz="2000" dirty="0" smtClean="0"/>
              <a:t>=</a:t>
            </a:r>
            <a:r>
              <a:rPr lang="fa-IR" sz="2000" dirty="0" smtClean="0"/>
              <a:t> </a:t>
            </a:r>
            <a:r>
              <a:rPr lang="en-US" sz="2000" dirty="0" smtClean="0"/>
              <a:t> FV(PVIF)    </a:t>
            </a:r>
            <a:r>
              <a:rPr lang="fa-IR" sz="2000" dirty="0" smtClean="0"/>
              <a:t>=</a:t>
            </a:r>
            <a:r>
              <a:rPr lang="en-US" sz="2000" dirty="0" smtClean="0"/>
              <a:t> PV</a:t>
            </a:r>
            <a:r>
              <a:rPr lang="fa-IR" sz="2000" dirty="0" smtClean="0"/>
              <a:t>                                  </a:t>
            </a:r>
            <a:endParaRPr lang="en-US" sz="2000" dirty="0" smtClean="0"/>
          </a:p>
          <a:p>
            <a:pPr algn="l">
              <a:buNone/>
            </a:pPr>
            <a:r>
              <a:rPr lang="en-US" sz="2000" dirty="0" smtClean="0"/>
              <a:t>   </a:t>
            </a:r>
            <a:r>
              <a:rPr lang="en-US" sz="2000" dirty="0" err="1" smtClean="0"/>
              <a:t>PV</a:t>
            </a:r>
            <a:r>
              <a:rPr lang="en-US" sz="2000" baseline="-25000" dirty="0" err="1" smtClean="0"/>
              <a:t>b</a:t>
            </a:r>
            <a:r>
              <a:rPr lang="en-US" sz="2000" dirty="0" smtClean="0"/>
              <a:t>=</a:t>
            </a:r>
            <a:r>
              <a:rPr lang="en-US" sz="2000" dirty="0" err="1" smtClean="0"/>
              <a:t>PV</a:t>
            </a:r>
            <a:r>
              <a:rPr lang="en-US" sz="2000" baseline="-25000" dirty="0" err="1" smtClean="0"/>
              <a:t>a</a:t>
            </a:r>
            <a:r>
              <a:rPr lang="en-US" sz="2000" dirty="0" err="1" smtClean="0"/>
              <a:t>+PV</a:t>
            </a:r>
            <a:r>
              <a:rPr lang="en-US" sz="2000" baseline="-25000" dirty="0" err="1" smtClean="0"/>
              <a:t>P</a:t>
            </a:r>
            <a:r>
              <a:rPr lang="en-US" sz="2000" baseline="-25000" dirty="0" smtClean="0"/>
              <a:t>                        </a:t>
            </a:r>
            <a:r>
              <a:rPr lang="en-US" sz="2000" dirty="0" err="1" smtClean="0"/>
              <a:t>PV</a:t>
            </a:r>
            <a:r>
              <a:rPr lang="en-US" sz="2000" baseline="-25000" dirty="0" err="1" smtClean="0"/>
              <a:t>b</a:t>
            </a:r>
            <a:r>
              <a:rPr lang="en-US" sz="2000" baseline="-25000" dirty="0" smtClean="0"/>
              <a:t>  =710/82+160</a:t>
            </a:r>
            <a:r>
              <a:rPr lang="en-US" sz="2000" dirty="0" smtClean="0"/>
              <a:t>  </a:t>
            </a:r>
            <a:r>
              <a:rPr lang="en-US" sz="2000" baseline="-25000" dirty="0" smtClean="0"/>
              <a:t>     =  870/82                                870/82&lt;932/21 </a:t>
            </a:r>
            <a:endParaRPr lang="en-US" sz="20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5793001"/>
          </a:xfrm>
        </p:spPr>
        <p:txBody>
          <a:bodyPr/>
          <a:lstStyle/>
          <a:p>
            <a:pPr>
              <a:buNone/>
            </a:pPr>
            <a:r>
              <a:rPr lang="fa-IR" sz="2800" dirty="0" smtClean="0"/>
              <a:t>ب) نرخ تنزیل 12 درصد </a:t>
            </a:r>
            <a:endParaRPr lang="en-US" sz="2800" dirty="0" smtClean="0"/>
          </a:p>
          <a:p>
            <a:pPr>
              <a:buNone/>
            </a:pPr>
            <a:r>
              <a:rPr lang="fa-IR" sz="2800" dirty="0" smtClean="0"/>
              <a:t> </a:t>
            </a:r>
            <a:r>
              <a:rPr lang="fa-IR" sz="2400" dirty="0" smtClean="0"/>
              <a:t>749/21= </a:t>
            </a:r>
            <a:r>
              <a:rPr lang="en-US" sz="2400" dirty="0" err="1" smtClean="0"/>
              <a:t>Pv</a:t>
            </a:r>
            <a:r>
              <a:rPr lang="en-US" sz="2400" baseline="-25000" dirty="0" err="1" smtClean="0"/>
              <a:t>a</a:t>
            </a:r>
            <a:r>
              <a:rPr lang="fa-IR" sz="2400" dirty="0" smtClean="0"/>
              <a:t>،  ( 6/811)110</a:t>
            </a:r>
            <a:r>
              <a:rPr lang="en-US" sz="2400" dirty="0" err="1" smtClean="0"/>
              <a:t>PV</a:t>
            </a:r>
            <a:r>
              <a:rPr lang="en-US" sz="2400" baseline="-25000" dirty="0" err="1" smtClean="0"/>
              <a:t>a</a:t>
            </a:r>
            <a:r>
              <a:rPr lang="en-US" sz="2400" dirty="0" smtClean="0"/>
              <a:t> =</a:t>
            </a:r>
            <a:r>
              <a:rPr lang="fa-IR" sz="2400" dirty="0" smtClean="0"/>
              <a:t>   ،  </a:t>
            </a:r>
            <a:r>
              <a:rPr lang="en-US" sz="2400" dirty="0" smtClean="0"/>
              <a:t>= A (PVIF)</a:t>
            </a:r>
            <a:r>
              <a:rPr lang="fa-IR" sz="2400" dirty="0" smtClean="0"/>
              <a:t> </a:t>
            </a:r>
            <a:r>
              <a:rPr lang="en-US" sz="2400" dirty="0" err="1" smtClean="0"/>
              <a:t>Pv</a:t>
            </a:r>
            <a:r>
              <a:rPr lang="en-US" sz="2400" baseline="-25000" dirty="0" err="1" smtClean="0"/>
              <a:t>a</a:t>
            </a:r>
            <a:endParaRPr lang="en-US" sz="2400" dirty="0" smtClean="0"/>
          </a:p>
          <a:p>
            <a:pPr>
              <a:buNone/>
            </a:pPr>
            <a:r>
              <a:rPr lang="en-US" sz="2000" dirty="0" smtClean="0"/>
              <a:t> </a:t>
            </a:r>
            <a:r>
              <a:rPr lang="fa-IR" sz="2000" dirty="0" smtClean="0"/>
              <a:t>         183</a:t>
            </a:r>
            <a:r>
              <a:rPr lang="en-US" sz="2000" dirty="0" smtClean="0"/>
              <a:t>PV</a:t>
            </a:r>
            <a:r>
              <a:rPr lang="en-US" sz="2000" baseline="-25000" dirty="0" smtClean="0"/>
              <a:t>P</a:t>
            </a:r>
            <a:r>
              <a:rPr lang="en-US" sz="2000" dirty="0" smtClean="0"/>
              <a:t> =</a:t>
            </a:r>
            <a:r>
              <a:rPr lang="fa-IR" sz="2000" dirty="0" smtClean="0"/>
              <a:t>          183  </a:t>
            </a:r>
            <a:r>
              <a:rPr lang="en-US" sz="2000" dirty="0" smtClean="0"/>
              <a:t>=</a:t>
            </a:r>
            <a:r>
              <a:rPr lang="fa-IR" sz="2000" dirty="0" smtClean="0"/>
              <a:t>0/183*1000 </a:t>
            </a:r>
            <a:r>
              <a:rPr lang="en-US" sz="2000" dirty="0" smtClean="0"/>
              <a:t> FV(PVIF)    </a:t>
            </a:r>
            <a:r>
              <a:rPr lang="fa-IR" sz="2000" dirty="0" smtClean="0"/>
              <a:t>=</a:t>
            </a:r>
            <a:r>
              <a:rPr lang="en-US" sz="2000" dirty="0" smtClean="0"/>
              <a:t> PV</a:t>
            </a:r>
            <a:r>
              <a:rPr lang="fa-IR" sz="2000" dirty="0" smtClean="0"/>
              <a:t>                                  </a:t>
            </a:r>
            <a:endParaRPr lang="en-US" sz="2000" dirty="0" smtClean="0"/>
          </a:p>
          <a:p>
            <a:pPr>
              <a:buNone/>
            </a:pPr>
            <a:r>
              <a:rPr lang="fa-IR" sz="2000" dirty="0" smtClean="0"/>
              <a:t>      </a:t>
            </a:r>
            <a:r>
              <a:rPr lang="en-US" sz="2000" dirty="0" smtClean="0"/>
              <a:t>932/21</a:t>
            </a:r>
            <a:r>
              <a:rPr lang="fa-IR" sz="2000" dirty="0" smtClean="0"/>
              <a:t> =    183  + 749/21</a:t>
            </a:r>
            <a:r>
              <a:rPr lang="en-US" sz="2000" dirty="0" smtClean="0"/>
              <a:t>   </a:t>
            </a:r>
            <a:r>
              <a:rPr lang="en-US" sz="2000" dirty="0" err="1" smtClean="0"/>
              <a:t>PV</a:t>
            </a:r>
            <a:r>
              <a:rPr lang="en-US" sz="2000" baseline="-25000" dirty="0" err="1" smtClean="0"/>
              <a:t>b</a:t>
            </a:r>
            <a:r>
              <a:rPr lang="en-US" sz="2000" dirty="0" smtClean="0"/>
              <a:t>=</a:t>
            </a:r>
            <a:r>
              <a:rPr lang="en-US" sz="2000" dirty="0" err="1" smtClean="0"/>
              <a:t>PV</a:t>
            </a:r>
            <a:r>
              <a:rPr lang="en-US" sz="2000" baseline="-25000" dirty="0" err="1" smtClean="0"/>
              <a:t>a</a:t>
            </a:r>
            <a:r>
              <a:rPr lang="en-US" sz="2000" dirty="0" err="1" smtClean="0"/>
              <a:t>+PV</a:t>
            </a:r>
            <a:r>
              <a:rPr lang="en-US" sz="2000" baseline="-25000" dirty="0" err="1" smtClean="0"/>
              <a:t>P</a:t>
            </a:r>
            <a:r>
              <a:rPr lang="en-US" sz="2000" baseline="-25000" dirty="0" smtClean="0"/>
              <a:t>                        </a:t>
            </a:r>
            <a:r>
              <a:rPr lang="en-US" sz="2400" dirty="0" err="1" smtClean="0"/>
              <a:t>PV</a:t>
            </a:r>
            <a:r>
              <a:rPr lang="en-US" sz="2400" baseline="-25000" dirty="0" err="1" smtClean="0"/>
              <a:t>b</a:t>
            </a:r>
            <a:r>
              <a:rPr lang="fa-IR" sz="2000" dirty="0" smtClean="0"/>
              <a:t>   </a:t>
            </a:r>
            <a:endParaRPr lang="en-US" sz="2000" dirty="0" smtClean="0"/>
          </a:p>
          <a:p>
            <a:pPr>
              <a:buNone/>
            </a:pPr>
            <a:r>
              <a:rPr lang="fa-IR" sz="2000" dirty="0" smtClean="0"/>
              <a:t> نتیجه بدست آمده نشان می دهد که در نرخ تنزیل 12 درصد ، ارزش فعلی جریانات آتی با ارزش جاری اوراق قرضه برابر است و این نرخ به عنوان نرخ بازده تا سررسید تلقی می شود .</a:t>
            </a:r>
            <a:endParaRPr lang="en-US" sz="2000"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57166"/>
            <a:ext cx="8229600" cy="5650125"/>
          </a:xfrm>
        </p:spPr>
        <p:txBody>
          <a:bodyPr>
            <a:normAutofit/>
          </a:bodyPr>
          <a:lstStyle/>
          <a:p>
            <a:pPr>
              <a:buNone/>
            </a:pPr>
            <a:r>
              <a:rPr lang="fa-IR" sz="2400" dirty="0" smtClean="0"/>
              <a:t>ارزش سهام ممتاز</a:t>
            </a:r>
          </a:p>
          <a:p>
            <a:pPr>
              <a:buNone/>
            </a:pPr>
            <a:r>
              <a:rPr lang="fa-IR" sz="2000" dirty="0" smtClean="0"/>
              <a:t>مطابق تبصره 2 ماده 24 اصلاحیه قانون تجارت ، در صورتی که برای بعضی از سهام شرکت با رعایت مقررات این قانون مزایایی قائل شوند ، اینگونه سهام ،سهام ممتاز نامیده می شود .</a:t>
            </a:r>
          </a:p>
          <a:p>
            <a:pPr>
              <a:buNone/>
            </a:pPr>
            <a:r>
              <a:rPr lang="fa-IR" sz="2000" dirty="0" smtClean="0"/>
              <a:t>سهام ممتاز به عنوان اوراق دائمی ارائه می شود و تاریخ سررسید ندارد.</a:t>
            </a:r>
          </a:p>
          <a:p>
            <a:pPr>
              <a:buNone/>
            </a:pPr>
            <a:r>
              <a:rPr lang="fa-IR" sz="2000" b="1" dirty="0" smtClean="0"/>
              <a:t>ویژگیهای سهام ممتاز</a:t>
            </a:r>
          </a:p>
          <a:p>
            <a:pPr>
              <a:buNone/>
            </a:pPr>
            <a:r>
              <a:rPr lang="fa-IR" sz="2000" dirty="0" smtClean="0"/>
              <a:t>-حق تقدم در دریافت سود ، تقسیم دارایی در هنگام انحلال و خرید سهام </a:t>
            </a:r>
          </a:p>
          <a:p>
            <a:pPr>
              <a:buNone/>
            </a:pPr>
            <a:r>
              <a:rPr lang="fa-IR" sz="2000" dirty="0" smtClean="0"/>
              <a:t>- حق رای بیشتر نسبت به سهامداران عادی </a:t>
            </a:r>
          </a:p>
          <a:p>
            <a:pPr>
              <a:buFontTx/>
              <a:buChar char="-"/>
            </a:pPr>
            <a:r>
              <a:rPr lang="fa-IR" sz="2000" dirty="0" smtClean="0"/>
              <a:t>ارزش اسمی عبارت است از مبلغ که شرکت منتشرکننده با فروش  بدست می آورد.</a:t>
            </a:r>
          </a:p>
          <a:p>
            <a:pPr>
              <a:buNone/>
            </a:pPr>
            <a:r>
              <a:rPr lang="fa-IR" sz="2000" dirty="0" smtClean="0"/>
              <a:t>- ارزش نقدینگی عبارت است ارزش اسمی به اضافه سود سهام سنوات قبل معوق</a:t>
            </a:r>
          </a:p>
          <a:p>
            <a:pPr>
              <a:buNone/>
            </a:pPr>
            <a:r>
              <a:rPr lang="fa-IR" sz="2000" dirty="0" smtClean="0"/>
              <a:t>-نرخ بازده از تقسیم سود بر قیمت روز به دست می آید .</a:t>
            </a:r>
          </a:p>
          <a:p>
            <a:pPr>
              <a:buNone/>
            </a:pPr>
            <a:r>
              <a:rPr lang="fa-IR" sz="2000" dirty="0" smtClean="0"/>
              <a:t>- بدون سررسید است</a:t>
            </a:r>
          </a:p>
          <a:p>
            <a:pPr>
              <a:buNone/>
            </a:pPr>
            <a:r>
              <a:rPr lang="fa-IR" sz="2000" b="1" dirty="0" smtClean="0"/>
              <a:t>ارزش ذاتی سهام ممتاز </a:t>
            </a:r>
            <a:r>
              <a:rPr lang="fa-IR" sz="2000" dirty="0" smtClean="0"/>
              <a:t>بر دو فرض مبتنی است :</a:t>
            </a:r>
            <a:r>
              <a:rPr lang="fa-IR" sz="2000" b="1" dirty="0" smtClean="0"/>
              <a:t> </a:t>
            </a:r>
          </a:p>
          <a:p>
            <a:pPr>
              <a:buNone/>
            </a:pPr>
            <a:r>
              <a:rPr lang="fa-IR" sz="2000" dirty="0" smtClean="0"/>
              <a:t>فرض اول :شرکت همیشه مصمم است که سود سهام ممتاز را بپردازد بطوریکه تقریبا نسبت به پرداخت سود سهام ممتاز اطمینان کامل دارد .</a:t>
            </a:r>
          </a:p>
          <a:p>
            <a:pPr>
              <a:buNone/>
            </a:pPr>
            <a:r>
              <a:rPr lang="fa-IR" sz="2000" dirty="0" smtClean="0"/>
              <a:t>فرض دوم : سود سهام ممتاز سالی یکبار پرداخت می شود .</a:t>
            </a:r>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85728"/>
            <a:ext cx="8229600" cy="5721563"/>
          </a:xfrm>
        </p:spPr>
        <p:txBody>
          <a:bodyPr>
            <a:normAutofit/>
          </a:bodyPr>
          <a:lstStyle/>
          <a:p>
            <a:pPr>
              <a:buNone/>
            </a:pPr>
            <a:r>
              <a:rPr lang="fa-IR" sz="2000" dirty="0" smtClean="0"/>
              <a:t>نکته قابل توجه این است که ارزش فعلی جریانات نقد سودهای پرداختی یکسان و نرخ تنزیل آن برابر با نرخ بازده مورد انتظار سهامداران ممتاز</a:t>
            </a:r>
            <a:r>
              <a:rPr lang="en-US" sz="2000" dirty="0" smtClean="0"/>
              <a:t>k</a:t>
            </a:r>
            <a:r>
              <a:rPr lang="fa-IR" sz="2000" dirty="0" smtClean="0"/>
              <a:t> است زیرا با دراختیار داشتن جریان پرداخت سود یکسان سالانه می توان به صورت زیر باشد :</a:t>
            </a:r>
          </a:p>
          <a:p>
            <a:pPr>
              <a:buNone/>
            </a:pPr>
            <a:r>
              <a:rPr lang="fa-IR" sz="2000" dirty="0" smtClean="0"/>
              <a:t>      ارزش ذاتی سهام ممتاز                                              </a:t>
            </a:r>
            <a:r>
              <a:rPr lang="en-US" sz="2000" dirty="0" smtClean="0"/>
              <a:t>P=D/K                   P    </a:t>
            </a:r>
            <a:r>
              <a:rPr lang="fa-IR" sz="2000" dirty="0" smtClean="0"/>
              <a:t>= قیمت (ارزش ) سهام ممتاز </a:t>
            </a:r>
          </a:p>
          <a:p>
            <a:pPr>
              <a:buNone/>
            </a:pPr>
            <a:r>
              <a:rPr lang="fa-IR" sz="2000" dirty="0" smtClean="0"/>
              <a:t>       </a:t>
            </a:r>
            <a:r>
              <a:rPr lang="en-US" sz="2000" dirty="0" smtClean="0"/>
              <a:t>D</a:t>
            </a:r>
            <a:r>
              <a:rPr lang="fa-IR" sz="2000" dirty="0" smtClean="0"/>
              <a:t>=سود تقسیمی سالانه سهام ممتاز</a:t>
            </a:r>
            <a:endParaRPr lang="en-US" sz="2000" dirty="0" smtClean="0"/>
          </a:p>
          <a:p>
            <a:pPr>
              <a:buNone/>
            </a:pPr>
            <a:r>
              <a:rPr lang="fa-IR" sz="2000" dirty="0" smtClean="0"/>
              <a:t>      </a:t>
            </a:r>
            <a:r>
              <a:rPr lang="en-US" sz="2000" dirty="0" smtClean="0"/>
              <a:t>K </a:t>
            </a:r>
            <a:r>
              <a:rPr lang="fa-IR" sz="2000" dirty="0" smtClean="0"/>
              <a:t>= نرخ بازده مورد انتظار </a:t>
            </a:r>
          </a:p>
          <a:p>
            <a:pPr>
              <a:buNone/>
            </a:pPr>
            <a:r>
              <a:rPr lang="fa-IR" sz="2000" dirty="0" smtClean="0"/>
              <a:t>مثال :اگر سود نقدی هر سهم ممتاز در سال 100 واحد پولی و نرخ بازده مورد انتظار سهامدارن ممتاز 10درصد باشد ارزش ( قیمت ) سهام ممتاز را محاسبه نمایید .</a:t>
            </a:r>
          </a:p>
          <a:p>
            <a:pPr>
              <a:buNone/>
            </a:pPr>
            <a:endParaRPr lang="en-US" sz="2000" dirty="0" smtClean="0"/>
          </a:p>
          <a:p>
            <a:pPr>
              <a:buNone/>
            </a:pPr>
            <a:r>
              <a:rPr lang="fa-IR" sz="2000" dirty="0" smtClean="0"/>
              <a:t>                         </a:t>
            </a:r>
            <a:r>
              <a:rPr lang="en-US" sz="2000" dirty="0" smtClean="0"/>
              <a:t>1000</a:t>
            </a:r>
            <a:r>
              <a:rPr lang="fa-IR" sz="2000" dirty="0" smtClean="0"/>
              <a:t> </a:t>
            </a:r>
            <a:r>
              <a:rPr lang="en-US" sz="2000" dirty="0" smtClean="0"/>
              <a:t>=</a:t>
            </a:r>
            <a:r>
              <a:rPr lang="fa-IR" sz="2000" dirty="0" smtClean="0"/>
              <a:t>  </a:t>
            </a:r>
            <a:r>
              <a:rPr lang="en-US" sz="2000" dirty="0" smtClean="0"/>
              <a:t>p</a:t>
            </a:r>
            <a:r>
              <a:rPr lang="fa-IR" sz="2000" dirty="0" smtClean="0"/>
              <a:t>                                     </a:t>
            </a:r>
            <a:r>
              <a:rPr lang="en-US" sz="2000" dirty="0" smtClean="0"/>
              <a:t>p=</a:t>
            </a:r>
            <a:r>
              <a:rPr lang="fa-IR" sz="2000" dirty="0" smtClean="0"/>
              <a:t>          </a:t>
            </a:r>
            <a:r>
              <a:rPr lang="en-US" sz="2000" dirty="0" smtClean="0"/>
              <a:t>P=D/K</a:t>
            </a:r>
          </a:p>
          <a:p>
            <a:pPr>
              <a:buNone/>
            </a:pPr>
            <a:r>
              <a:rPr lang="fa-IR" sz="2000" dirty="0" smtClean="0"/>
              <a:t>فرض کنید با افزایش  تورم یا ریسک تجاری ، نرخ بازده مورد انتظار به 12درصد افزایش یابد در این صورت قیمت ( ارزش ) سهام ممتاز کاهش خواهد یافت .</a:t>
            </a:r>
          </a:p>
          <a:p>
            <a:pPr>
              <a:buNone/>
            </a:pPr>
            <a:r>
              <a:rPr lang="fa-IR" sz="2000" dirty="0" smtClean="0"/>
              <a:t>                        </a:t>
            </a:r>
            <a:r>
              <a:rPr lang="en-US" sz="2000" dirty="0" smtClean="0"/>
              <a:t>                        p=83/33                         </a:t>
            </a:r>
            <a:r>
              <a:rPr lang="fa-IR" sz="2000" dirty="0" smtClean="0"/>
              <a:t>   </a:t>
            </a:r>
            <a:r>
              <a:rPr lang="en-US" sz="2000" dirty="0" smtClean="0"/>
              <a:t>p=</a:t>
            </a:r>
            <a:endParaRPr lang="en-US" sz="20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000364" y="3571876"/>
            <a:ext cx="409575" cy="504825"/>
          </a:xfrm>
          <a:prstGeom prst="rect">
            <a:avLst/>
          </a:prstGeom>
          <a:noFill/>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71604" y="4643446"/>
            <a:ext cx="409575" cy="50482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5793001"/>
          </a:xfrm>
        </p:spPr>
        <p:txBody>
          <a:bodyPr>
            <a:normAutofit/>
          </a:bodyPr>
          <a:lstStyle/>
          <a:p>
            <a:pPr>
              <a:buNone/>
            </a:pPr>
            <a:r>
              <a:rPr lang="fa-IR" sz="2000" dirty="0" smtClean="0"/>
              <a:t>محاسبه نرخ بازده مورد انتظار بر اساس قیمت بازار سهام ممتاز </a:t>
            </a:r>
          </a:p>
          <a:p>
            <a:pPr>
              <a:buNone/>
            </a:pPr>
            <a:r>
              <a:rPr lang="fa-IR" sz="2000" dirty="0" smtClean="0"/>
              <a:t>برای محاسبه قیمت سهام ممتاز در مواقعی که نرخ بازده مورد انتظار معلوم نیست با دراختیار داشتن سود نقدی سالانه و قیمت سهام ممتاز ، نرخ بازده محاسبه می شود .می توان به شرح زیر بیان نمود :</a:t>
            </a:r>
          </a:p>
          <a:p>
            <a:pPr>
              <a:buNone/>
            </a:pPr>
            <a:r>
              <a:rPr lang="en-US" sz="2000" dirty="0" smtClean="0"/>
              <a:t>  K=D/P                                                                              </a:t>
            </a:r>
          </a:p>
          <a:p>
            <a:pPr>
              <a:buNone/>
            </a:pPr>
            <a:r>
              <a:rPr lang="fa-IR" sz="2000" dirty="0" smtClean="0"/>
              <a:t>مثال : اگر قیمت سهام ممتاز 100 واحد پولی باشد ، و سود تقسیمی سالانه 10 واحد پولی فرض گردد نرخ بازده مورد انتظار سهام ممتاز را محاسبه نمایید .</a:t>
            </a:r>
          </a:p>
          <a:p>
            <a:pPr>
              <a:buNone/>
            </a:pPr>
            <a:r>
              <a:rPr lang="fa-IR" sz="2000" dirty="0" smtClean="0"/>
              <a:t>                                      </a:t>
            </a:r>
            <a:r>
              <a:rPr lang="en-US" sz="2000" dirty="0" smtClean="0"/>
              <a:t>          K=                                  K=%10        </a:t>
            </a:r>
            <a:r>
              <a:rPr lang="fa-IR" sz="2000" dirty="0" smtClean="0"/>
              <a:t>چنانچه قیمت سهام ممتاز به 130 واحد پولی افزایش یابد ، آنگاه نرخ بازده مورد انتظار کاهش خواهد یافت :</a:t>
            </a:r>
          </a:p>
          <a:p>
            <a:pPr>
              <a:buNone/>
            </a:pPr>
            <a:r>
              <a:rPr lang="en-US" sz="2000" dirty="0" smtClean="0"/>
              <a:t>                           </a:t>
            </a:r>
          </a:p>
          <a:p>
            <a:pPr>
              <a:buNone/>
            </a:pPr>
            <a:r>
              <a:rPr lang="en-US" sz="2000" dirty="0" smtClean="0"/>
              <a:t>   K =              K=0/076                                                    </a:t>
            </a:r>
          </a:p>
          <a:p>
            <a:pPr>
              <a:buNone/>
            </a:pPr>
            <a:endParaRPr lang="fa-IR" sz="2000" dirty="0" smtClean="0"/>
          </a:p>
          <a:p>
            <a:pPr>
              <a:buNone/>
            </a:pPr>
            <a:r>
              <a:rPr lang="fa-IR" sz="2000" dirty="0" smtClean="0"/>
              <a:t>بنابراین با افزایش قیمت بازار سهام ، نرخ بازده مورد انتظار کاهش خواهد یافت </a:t>
            </a:r>
            <a:endParaRPr lang="en-US" sz="2000" dirty="0"/>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505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928794" y="2500306"/>
            <a:ext cx="333375" cy="495300"/>
          </a:xfrm>
          <a:prstGeom prst="rect">
            <a:avLst/>
          </a:prstGeom>
          <a:noFill/>
        </p:spPr>
      </p:pic>
      <p:sp>
        <p:nvSpPr>
          <p:cNvPr id="450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5059"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43108" y="3857628"/>
            <a:ext cx="333375" cy="4953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57166"/>
            <a:ext cx="8229600" cy="5650125"/>
          </a:xfrm>
        </p:spPr>
        <p:txBody>
          <a:bodyPr>
            <a:normAutofit/>
          </a:bodyPr>
          <a:lstStyle/>
          <a:p>
            <a:pPr>
              <a:buNone/>
            </a:pPr>
            <a:r>
              <a:rPr lang="fa-IR" sz="2000" b="1" dirty="0" smtClean="0"/>
              <a:t>ارزش سهام عادی </a:t>
            </a:r>
          </a:p>
          <a:p>
            <a:pPr>
              <a:buNone/>
            </a:pPr>
            <a:r>
              <a:rPr lang="fa-IR" sz="2000" dirty="0" smtClean="0"/>
              <a:t>بر اساس مفروضات تبصره 2 ماده 24 اصلاحیه قانون تجارت ، چنانچه برای سهامی امتیاز یا مزایایی قائل نشوند ، اینگونه سهام ، سهام عادی نامیده می شود .</a:t>
            </a:r>
          </a:p>
          <a:p>
            <a:pPr>
              <a:buNone/>
            </a:pPr>
            <a:r>
              <a:rPr lang="fa-IR" sz="2000" dirty="0" smtClean="0"/>
              <a:t>ویژگی های سهام عادی </a:t>
            </a:r>
          </a:p>
          <a:p>
            <a:pPr>
              <a:buNone/>
            </a:pPr>
            <a:r>
              <a:rPr lang="fa-IR" sz="2000" dirty="0" smtClean="0"/>
              <a:t>- دارندگان سهام عادی ، مالکان شرکت هستند.</a:t>
            </a:r>
          </a:p>
          <a:p>
            <a:pPr>
              <a:buFontTx/>
              <a:buChar char="-"/>
            </a:pPr>
            <a:r>
              <a:rPr lang="fa-IR" sz="2000" dirty="0" smtClean="0"/>
              <a:t>سررسید ندارد.</a:t>
            </a:r>
          </a:p>
          <a:p>
            <a:pPr>
              <a:buNone/>
            </a:pPr>
            <a:r>
              <a:rPr lang="fa-IR" sz="2000" dirty="0" smtClean="0"/>
              <a:t>-نرخ سود سهام عبارت است از درصد ارزش اسمی سهام عادی</a:t>
            </a:r>
          </a:p>
          <a:p>
            <a:pPr>
              <a:buFontTx/>
              <a:buChar char="-"/>
            </a:pPr>
            <a:r>
              <a:rPr lang="fa-IR" sz="2000" dirty="0" smtClean="0"/>
              <a:t>قیمت سهام عادی عبارت است از قیمت یک سهم عادی در بازار</a:t>
            </a:r>
          </a:p>
          <a:p>
            <a:pPr>
              <a:buNone/>
            </a:pPr>
            <a:r>
              <a:rPr lang="fa-IR" sz="2000" dirty="0" smtClean="0"/>
              <a:t>- ارزش اسمی عبارت است از مبلغی که شرکت منتشر کننده با فروش هر سهم به دست می آورد.</a:t>
            </a:r>
          </a:p>
          <a:p>
            <a:pPr>
              <a:buNone/>
            </a:pPr>
            <a:endParaRPr 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60"/>
            <a:ext cx="8229600" cy="5572140"/>
          </a:xfrm>
        </p:spPr>
        <p:txBody>
          <a:bodyPr>
            <a:normAutofit/>
          </a:bodyPr>
          <a:lstStyle/>
          <a:p>
            <a:pPr algn="r" rtl="1"/>
            <a:r>
              <a:rPr lang="fa-IR" sz="2400" dirty="0" smtClean="0"/>
              <a:t>الف) تکنیکهای ارزشیبابی مبتنی بر رویکرد تنزیل جریان نقد :</a:t>
            </a:r>
          </a:p>
          <a:p>
            <a:pPr algn="r" rtl="1"/>
            <a:r>
              <a:rPr lang="fa-IR" sz="2400" dirty="0" smtClean="0"/>
              <a:t>1-روش تنزیل سود سهام نقدی (</a:t>
            </a:r>
            <a:r>
              <a:rPr lang="en-US" sz="2400" dirty="0" smtClean="0"/>
              <a:t>DDM</a:t>
            </a:r>
            <a:r>
              <a:rPr lang="fa-IR" sz="2400" dirty="0" smtClean="0"/>
              <a:t>)</a:t>
            </a:r>
          </a:p>
          <a:p>
            <a:pPr algn="r" rtl="1"/>
            <a:r>
              <a:rPr lang="fa-IR" sz="2400" dirty="0" smtClean="0"/>
              <a:t>2-روش جریان نقد عملیات    (</a:t>
            </a:r>
            <a:r>
              <a:rPr lang="en-US" sz="2400" dirty="0" smtClean="0"/>
              <a:t>OCM</a:t>
            </a:r>
            <a:r>
              <a:rPr lang="fa-IR" sz="2400" dirty="0" smtClean="0"/>
              <a:t>)</a:t>
            </a:r>
          </a:p>
          <a:p>
            <a:pPr algn="r" rtl="1"/>
            <a:r>
              <a:rPr lang="fa-IR" sz="2400" dirty="0" smtClean="0"/>
              <a:t>3-روش جریان نقد آزاد        (</a:t>
            </a:r>
            <a:r>
              <a:rPr lang="en-US" sz="2400" dirty="0" smtClean="0"/>
              <a:t>FCM</a:t>
            </a:r>
            <a:r>
              <a:rPr lang="fa-IR" sz="2400" dirty="0" smtClean="0"/>
              <a:t>)</a:t>
            </a:r>
          </a:p>
          <a:p>
            <a:pPr algn="r" rtl="1"/>
            <a:r>
              <a:rPr lang="fa-IR" sz="2400" dirty="0" smtClean="0"/>
              <a:t>ب) تکنیکهای ارزشیابی مبتنی بر ارزشیابی نسبی :</a:t>
            </a:r>
          </a:p>
          <a:p>
            <a:pPr algn="r" rtl="1"/>
            <a:r>
              <a:rPr lang="fa-IR" sz="2400" dirty="0" smtClean="0"/>
              <a:t>نسبت قیمت بر درآمد              (     )</a:t>
            </a:r>
          </a:p>
          <a:p>
            <a:pPr algn="r" rtl="1"/>
            <a:r>
              <a:rPr lang="fa-IR" sz="2400" dirty="0" smtClean="0"/>
              <a:t>نسبت قیمت به جریان نقد          (     )</a:t>
            </a:r>
          </a:p>
          <a:p>
            <a:pPr algn="r" rtl="1"/>
            <a:r>
              <a:rPr lang="fa-IR" sz="2400" dirty="0" smtClean="0"/>
              <a:t>نسبت قیمت به ارزش دفتری       (    )</a:t>
            </a:r>
          </a:p>
          <a:p>
            <a:pPr algn="r" rtl="1"/>
            <a:r>
              <a:rPr lang="fa-IR" sz="2400" dirty="0" smtClean="0"/>
              <a:t>نسبت قیمت به فروش              (     )</a:t>
            </a:r>
          </a:p>
          <a:p>
            <a:pPr lvl="7" algn="r" rtl="1">
              <a:buNone/>
            </a:pPr>
            <a:r>
              <a:rPr lang="fa-IR" sz="4000" dirty="0" smtClean="0"/>
              <a:t>  </a:t>
            </a:r>
            <a:r>
              <a:rPr lang="en-US" sz="4000" dirty="0" smtClean="0">
                <a:latin typeface="B Zar"/>
                <a:ea typeface="Calibri"/>
              </a:rPr>
              <a:t> </a:t>
            </a:r>
            <a:r>
              <a:rPr lang="en-US" sz="2400" dirty="0" smtClean="0">
                <a:latin typeface="B Zar"/>
                <a:ea typeface="Calibri"/>
              </a:rPr>
              <a:t> </a:t>
            </a:r>
            <a:r>
              <a:rPr lang="en-US" sz="2400" dirty="0" smtClean="0"/>
              <a:t> </a:t>
            </a:r>
            <a:endParaRPr lang="fa-IR" sz="2400" dirty="0" smtClean="0"/>
          </a:p>
        </p:txBody>
      </p:sp>
      <p:sp>
        <p:nvSpPr>
          <p:cNvPr id="2" name="Title 1"/>
          <p:cNvSpPr>
            <a:spLocks noGrp="1"/>
          </p:cNvSpPr>
          <p:nvPr>
            <p:ph type="title"/>
          </p:nvPr>
        </p:nvSpPr>
        <p:spPr/>
        <p:txBody>
          <a:bodyPr/>
          <a:lstStyle/>
          <a:p>
            <a:pPr algn="r" rtl="1"/>
            <a:r>
              <a:rPr lang="fa-IR" sz="3200" dirty="0" smtClean="0"/>
              <a:t>رویکردهای ارزشیابی سهام عادی :</a:t>
            </a:r>
            <a:r>
              <a:rPr lang="fa-IR" dirty="0" smtClean="0"/>
              <a:t> </a:t>
            </a:r>
            <a:endParaRPr lang="en-US" dirty="0"/>
          </a:p>
        </p:txBody>
      </p:sp>
      <p:sp>
        <p:nvSpPr>
          <p:cNvPr id="122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291"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643438" y="3429000"/>
            <a:ext cx="142876" cy="488160"/>
          </a:xfrm>
          <a:prstGeom prst="rect">
            <a:avLst/>
          </a:prstGeom>
          <a:noFill/>
        </p:spPr>
      </p:pic>
      <p:sp>
        <p:nvSpPr>
          <p:cNvPr id="122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293"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572000" y="3929066"/>
            <a:ext cx="200025" cy="428625"/>
          </a:xfrm>
          <a:prstGeom prst="rect">
            <a:avLst/>
          </a:prstGeom>
          <a:noFill/>
        </p:spPr>
      </p:pic>
      <p:sp>
        <p:nvSpPr>
          <p:cNvPr id="1229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295"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572000" y="4357694"/>
            <a:ext cx="209550" cy="428625"/>
          </a:xfrm>
          <a:prstGeom prst="rect">
            <a:avLst/>
          </a:prstGeom>
          <a:noFill/>
        </p:spPr>
      </p:pic>
      <p:sp>
        <p:nvSpPr>
          <p:cNvPr id="1229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297" name="Picture 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643438" y="4857760"/>
            <a:ext cx="104775" cy="42862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rtl="1"/>
            <a:r>
              <a:rPr lang="fa-IR" dirty="0" smtClean="0"/>
              <a:t>نارسایی رویکرد اول به دو ورودی اساسی نرخ رشد جریان نقد وتخمین نرخ تنزیل درنمونه های مختلف آن مربوط میشود در مقابل مزیت قابل توجهی که رویکرد دوم دارد این است که وضعیت جاری سهام در سطوح مختلف اقتصاد کلان ،صنعت،وشرکت مورد ارزیابی قرار میدهد .</a:t>
            </a:r>
            <a:endParaRPr lang="en-US" dirty="0"/>
          </a:p>
        </p:txBody>
      </p:sp>
      <p:sp>
        <p:nvSpPr>
          <p:cNvPr id="2" name="Title 1"/>
          <p:cNvSpPr>
            <a:spLocks noGrp="1"/>
          </p:cNvSpPr>
          <p:nvPr>
            <p:ph type="title"/>
          </p:nvPr>
        </p:nvSpPr>
        <p:spPr>
          <a:xfrm>
            <a:off x="457200" y="274638"/>
            <a:ext cx="8229600" cy="45719"/>
          </a:xfrm>
        </p:spPr>
        <p:txBody>
          <a:bodyPr>
            <a:normAutofit fontScale="90000"/>
          </a:bodyPr>
          <a:lstStyle/>
          <a:p>
            <a:r>
              <a:rPr lang="fa-IR" dirty="0" smtClean="0"/>
              <a: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928670"/>
            <a:ext cx="8472518" cy="4857784"/>
          </a:xfrm>
        </p:spPr>
        <p:txBody>
          <a:bodyPr>
            <a:normAutofit/>
          </a:bodyPr>
          <a:lstStyle/>
          <a:p>
            <a:pPr algn="r" rtl="1"/>
            <a:r>
              <a:rPr lang="fa-IR" sz="3600" dirty="0" smtClean="0"/>
              <a:t>تمام روش هاي اين رويكرد بر اساس مدل پايه اي زير شكل مي گيرد:</a:t>
            </a:r>
            <a:endParaRPr lang="en-US" sz="3600" dirty="0" smtClean="0"/>
          </a:p>
          <a:p>
            <a:pPr algn="r">
              <a:buNone/>
            </a:pPr>
            <a:r>
              <a:rPr lang="fa-IR" sz="3600" dirty="0" smtClean="0"/>
              <a:t>                                                   =  </a:t>
            </a:r>
            <a:r>
              <a:rPr lang="en-US" sz="3600" dirty="0" smtClean="0"/>
              <a:t/>
            </a:r>
            <a:br>
              <a:rPr lang="en-US" sz="3600" dirty="0" smtClean="0"/>
            </a:br>
            <a:endParaRPr lang="en-US" dirty="0" smtClean="0"/>
          </a:p>
          <a:p>
            <a:pPr algn="r" rtl="1"/>
            <a:r>
              <a:rPr lang="en-US" dirty="0" smtClean="0"/>
              <a:t>  N      </a:t>
            </a:r>
            <a:r>
              <a:rPr lang="fa-IR" dirty="0" smtClean="0">
                <a:sym typeface="Symbol"/>
              </a:rPr>
              <a:t>=</a:t>
            </a:r>
            <a:r>
              <a:rPr lang="fa-IR" dirty="0" smtClean="0"/>
              <a:t> عمر دارايي</a:t>
            </a:r>
            <a:endParaRPr lang="en-US" dirty="0" smtClean="0"/>
          </a:p>
          <a:p>
            <a:pPr algn="r" rtl="1"/>
            <a:r>
              <a:rPr lang="fa-IR" dirty="0" smtClean="0"/>
              <a:t> </a:t>
            </a:r>
            <a:endParaRPr lang="en-US" dirty="0" smtClean="0"/>
          </a:p>
          <a:p>
            <a:pPr algn="r" rtl="1"/>
            <a:r>
              <a:rPr lang="en-US" dirty="0" smtClean="0"/>
              <a:t>K      </a:t>
            </a:r>
            <a:r>
              <a:rPr lang="fa-IR" dirty="0" smtClean="0">
                <a:sym typeface="Symbol"/>
              </a:rPr>
              <a:t>=</a:t>
            </a:r>
            <a:r>
              <a:rPr lang="fa-IR" dirty="0" smtClean="0"/>
              <a:t> نرخ بازده مورد توقع به عنوان نرخ تنزيل</a:t>
            </a:r>
            <a:endParaRPr lang="en-US" dirty="0" smtClean="0"/>
          </a:p>
          <a:p>
            <a:pPr algn="r" rtl="1"/>
            <a:r>
              <a:rPr lang="en-US" dirty="0" smtClean="0"/>
              <a:t>  =            </a:t>
            </a:r>
            <a:r>
              <a:rPr lang="fa-IR" dirty="0" smtClean="0"/>
              <a:t>ارزش سهام </a:t>
            </a:r>
            <a:r>
              <a:rPr lang="en-US" dirty="0" smtClean="0"/>
              <a:t>J</a:t>
            </a:r>
            <a:endParaRPr lang="en-US" dirty="0"/>
          </a:p>
        </p:txBody>
      </p:sp>
      <p:sp>
        <p:nvSpPr>
          <p:cNvPr id="2" name="Title 1"/>
          <p:cNvSpPr>
            <a:spLocks noGrp="1"/>
          </p:cNvSpPr>
          <p:nvPr>
            <p:ph type="title"/>
          </p:nvPr>
        </p:nvSpPr>
        <p:spPr>
          <a:xfrm>
            <a:off x="457200" y="274638"/>
            <a:ext cx="8229600" cy="45719"/>
          </a:xfrm>
        </p:spPr>
        <p:txBody>
          <a:bodyPr>
            <a:normAutofit fontScale="90000"/>
          </a:bodyPr>
          <a:lstStyle/>
          <a:p>
            <a:pPr rtl="1"/>
            <a:r>
              <a:rPr lang="fa-IR" dirty="0" smtClean="0"/>
              <a:t>.</a:t>
            </a:r>
            <a:endParaRPr lang="en-US" dirty="0"/>
          </a:p>
        </p:txBody>
      </p:sp>
      <p:sp>
        <p:nvSpPr>
          <p:cNvPr id="81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195"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214546" y="1928802"/>
            <a:ext cx="2571768" cy="732655"/>
          </a:xfrm>
          <a:prstGeom prst="rect">
            <a:avLst/>
          </a:prstGeom>
          <a:noFill/>
        </p:spPr>
      </p:pic>
      <p:sp>
        <p:nvSpPr>
          <p:cNvPr id="81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197"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786314" y="4786322"/>
            <a:ext cx="2753258" cy="709615"/>
          </a:xfrm>
          <a:prstGeom prst="rect">
            <a:avLst/>
          </a:prstGeom>
          <a:noFill/>
        </p:spPr>
      </p:pic>
      <p:sp>
        <p:nvSpPr>
          <p:cNvPr id="82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2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201"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357290" y="2000240"/>
            <a:ext cx="285752" cy="514354"/>
          </a:xfrm>
          <a:prstGeom prst="rect">
            <a:avLst/>
          </a:prstGeom>
          <a:noFill/>
        </p:spPr>
      </p:pic>
      <p:sp>
        <p:nvSpPr>
          <p:cNvPr id="820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203" name="Picture 1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215206" y="4286256"/>
            <a:ext cx="285751" cy="514352"/>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229600" cy="4983179"/>
          </a:xfrm>
        </p:spPr>
        <p:txBody>
          <a:bodyPr>
            <a:normAutofit fontScale="92500" lnSpcReduction="20000"/>
          </a:bodyPr>
          <a:lstStyle/>
          <a:p>
            <a:pPr algn="r" rtl="1"/>
            <a:r>
              <a:rPr lang="en-US" dirty="0" smtClean="0"/>
              <a:t>.</a:t>
            </a:r>
          </a:p>
          <a:p>
            <a:pPr algn="r" rtl="1"/>
            <a:endParaRPr lang="en-US" dirty="0" smtClean="0"/>
          </a:p>
          <a:p>
            <a:pPr algn="r" rtl="1"/>
            <a:endParaRPr lang="en-US" dirty="0" smtClean="0"/>
          </a:p>
          <a:p>
            <a:pPr algn="r" rtl="1"/>
            <a:endParaRPr lang="en-US" dirty="0" smtClean="0"/>
          </a:p>
          <a:p>
            <a:pPr algn="r" rtl="1"/>
            <a:endParaRPr lang="en-US" dirty="0" smtClean="0"/>
          </a:p>
          <a:p>
            <a:pPr algn="r" rtl="1"/>
            <a:r>
              <a:rPr lang="en-US" dirty="0" err="1" smtClean="0"/>
              <a:t>V</a:t>
            </a:r>
            <a:r>
              <a:rPr lang="en-US" baseline="-25000" dirty="0" err="1" smtClean="0"/>
              <a:t>j</a:t>
            </a:r>
            <a:r>
              <a:rPr lang="fa-IR" dirty="0" smtClean="0"/>
              <a:t> </a:t>
            </a:r>
            <a:r>
              <a:rPr lang="en-US" dirty="0" smtClean="0"/>
              <a:t> = </a:t>
            </a:r>
            <a:r>
              <a:rPr lang="fa-IR" dirty="0" smtClean="0"/>
              <a:t>يا </a:t>
            </a:r>
            <a:r>
              <a:rPr lang="en-US" dirty="0" smtClean="0"/>
              <a:t> P  </a:t>
            </a:r>
            <a:r>
              <a:rPr lang="fa-IR" dirty="0" smtClean="0"/>
              <a:t> قيمت روز سهام عادي </a:t>
            </a:r>
            <a:r>
              <a:rPr lang="en-US" dirty="0" smtClean="0"/>
              <a:t>j</a:t>
            </a:r>
            <a:r>
              <a:rPr lang="fa-IR" dirty="0" smtClean="0"/>
              <a:t> ام</a:t>
            </a:r>
            <a:endParaRPr lang="en-US" dirty="0" smtClean="0"/>
          </a:p>
          <a:p>
            <a:pPr algn="r" rtl="1"/>
            <a:r>
              <a:rPr lang="en-US" dirty="0" smtClean="0"/>
              <a:t>= </a:t>
            </a:r>
            <a:r>
              <a:rPr lang="en-US" dirty="0" err="1" smtClean="0"/>
              <a:t>D</a:t>
            </a:r>
            <a:r>
              <a:rPr lang="en-US" baseline="-25000" dirty="0" err="1" smtClean="0"/>
              <a:t>t</a:t>
            </a:r>
            <a:r>
              <a:rPr lang="fa-IR" dirty="0" smtClean="0"/>
              <a:t> سود نقدي در طي دوره </a:t>
            </a:r>
            <a:r>
              <a:rPr lang="en-US" dirty="0" smtClean="0"/>
              <a:t>t</a:t>
            </a:r>
          </a:p>
          <a:p>
            <a:pPr algn="r" rtl="1"/>
            <a:r>
              <a:rPr lang="en-US" dirty="0" err="1" smtClean="0"/>
              <a:t>K</a:t>
            </a:r>
            <a:r>
              <a:rPr lang="en-US" baseline="-25000" dirty="0" err="1" smtClean="0"/>
              <a:t>e</a:t>
            </a:r>
            <a:r>
              <a:rPr lang="fa-IR" dirty="0" smtClean="0"/>
              <a:t> </a:t>
            </a:r>
            <a:r>
              <a:rPr lang="en-US" dirty="0" smtClean="0"/>
              <a:t> =</a:t>
            </a:r>
            <a:r>
              <a:rPr lang="fa-IR" dirty="0" smtClean="0"/>
              <a:t> نرخ بازده موردانتظار سهامداران عادي (نرخ تنزيل) براي سهام </a:t>
            </a:r>
            <a:r>
              <a:rPr lang="en-US" dirty="0" smtClean="0"/>
              <a:t>j</a:t>
            </a:r>
          </a:p>
          <a:p>
            <a:pPr algn="r" rtl="1"/>
            <a:r>
              <a:rPr lang="fa-IR" dirty="0" smtClean="0"/>
              <a:t>رابطه فوق را مي توان در سه حالت مختلف زير بررسي و آن را به كار گرفت:</a:t>
            </a:r>
            <a:endParaRPr lang="en-US" dirty="0" smtClean="0"/>
          </a:p>
          <a:p>
            <a:pPr algn="r" rtl="1"/>
            <a:r>
              <a:rPr lang="fa-IR" dirty="0" smtClean="0"/>
              <a:t>الف – مبلغ سود رشد نداشته باشد (مبلغ ثابت سود)</a:t>
            </a:r>
            <a:endParaRPr lang="en-US" dirty="0" smtClean="0"/>
          </a:p>
          <a:p>
            <a:pPr algn="r" rtl="1"/>
            <a:r>
              <a:rPr lang="fa-IR" dirty="0" smtClean="0"/>
              <a:t>ب – نرخ رشد سود سالانه ثابت باشد</a:t>
            </a:r>
            <a:endParaRPr lang="en-US" dirty="0" smtClean="0"/>
          </a:p>
          <a:p>
            <a:pPr algn="r" rtl="1"/>
            <a:r>
              <a:rPr lang="fa-IR" dirty="0" smtClean="0"/>
              <a:t>ج – نرخ رشد سود متغيير باشد.</a:t>
            </a:r>
            <a:endParaRPr lang="en-US" dirty="0" smtClean="0"/>
          </a:p>
          <a:p>
            <a:pPr algn="r" rtl="1"/>
            <a:endParaRPr lang="en-US" dirty="0"/>
          </a:p>
        </p:txBody>
      </p:sp>
      <p:sp>
        <p:nvSpPr>
          <p:cNvPr id="2" name="Title 1"/>
          <p:cNvSpPr>
            <a:spLocks noGrp="1"/>
          </p:cNvSpPr>
          <p:nvPr>
            <p:ph type="title"/>
          </p:nvPr>
        </p:nvSpPr>
        <p:spPr/>
        <p:txBody>
          <a:bodyPr>
            <a:normAutofit fontScale="90000"/>
          </a:bodyPr>
          <a:lstStyle/>
          <a:p>
            <a:pPr algn="r" rtl="1"/>
            <a:r>
              <a:rPr lang="fa-IR" sz="3600" dirty="0" smtClean="0"/>
              <a:t>مدل تنزيل سود نقدي </a:t>
            </a:r>
            <a:r>
              <a:rPr lang="fa-IR" dirty="0" smtClean="0"/>
              <a:t>(</a:t>
            </a:r>
            <a:r>
              <a:rPr lang="en-US" dirty="0" smtClean="0"/>
              <a:t>DDM </a:t>
            </a:r>
            <a:r>
              <a:rPr lang="fa-IR" dirty="0" smtClean="0"/>
              <a:t>) </a:t>
            </a:r>
            <a:r>
              <a:rPr lang="en-US" dirty="0" smtClean="0"/>
              <a:t/>
            </a:r>
            <a:br>
              <a:rPr lang="en-US" dirty="0" smtClean="0"/>
            </a:br>
            <a:endParaRPr lang="en-US" dirty="0"/>
          </a:p>
        </p:txBody>
      </p:sp>
      <p:sp>
        <p:nvSpPr>
          <p:cNvPr id="71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16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14348" y="1357298"/>
            <a:ext cx="4806325" cy="690564"/>
          </a:xfrm>
          <a:prstGeom prst="rect">
            <a:avLst/>
          </a:prstGeom>
          <a:noFill/>
        </p:spPr>
      </p:pic>
      <p:sp>
        <p:nvSpPr>
          <p:cNvPr id="7171" name="Rectangle 3"/>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17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172"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14348" y="2214554"/>
            <a:ext cx="2457068" cy="75247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007183"/>
          </a:xfrm>
        </p:spPr>
        <p:txBody>
          <a:bodyPr>
            <a:normAutofit/>
          </a:bodyPr>
          <a:lstStyle/>
          <a:p>
            <a:pPr>
              <a:buNone/>
            </a:pPr>
            <a:r>
              <a:rPr lang="fa-IR" sz="2000" dirty="0" smtClean="0"/>
              <a:t>    برآورد قیمت اوراق بهادار در تصمیم گیری مالی اهمیت ویژه ای دارد. سرمایه گذاران علاقه مند هستند تا از ارزش انواع اوراق بهادار اطلاع یابند و ارزش شرکت را برآورد کنند.</a:t>
            </a:r>
          </a:p>
          <a:p>
            <a:pPr rtl="1">
              <a:buNone/>
            </a:pPr>
            <a:r>
              <a:rPr lang="fa-IR" sz="2000" dirty="0" smtClean="0"/>
              <a:t>   در این فصل نشان می دهیم چگونه مدل های ارزشیابی به سرمایه گذار کمک می کند تا بداند چه میزان وجوه برای خرید دارایی مالی بپردازد.</a:t>
            </a:r>
          </a:p>
          <a:p>
            <a:pPr rtl="1">
              <a:buNone/>
            </a:pPr>
            <a:r>
              <a:rPr lang="fa-IR" sz="2000" b="1" dirty="0" smtClean="0"/>
              <a:t>   ارزش شرکت (قیمت اوراق بهادار)</a:t>
            </a:r>
          </a:p>
          <a:p>
            <a:pPr rtl="1">
              <a:buNone/>
            </a:pPr>
            <a:r>
              <a:rPr lang="fa-IR" sz="2000" dirty="0" smtClean="0"/>
              <a:t>    تعیین ارزش انواع دارایی های مالی در تصمیم گیری سرمایه گذار نقش قابل توجهی </a:t>
            </a:r>
            <a:r>
              <a:rPr lang="fa-IR" sz="2000" smtClean="0"/>
              <a:t>دارد زیرا </a:t>
            </a:r>
            <a:r>
              <a:rPr lang="fa-IR" sz="2000" dirty="0" smtClean="0"/>
              <a:t>سرمایه گذار قبل از خرید انواع اوراق بهادار ،علاقه مند است از ارزش آن آگاهی یابد .</a:t>
            </a:r>
          </a:p>
          <a:p>
            <a:pPr rtl="1">
              <a:buNone/>
            </a:pPr>
            <a:r>
              <a:rPr lang="fa-IR" sz="2000" dirty="0" smtClean="0"/>
              <a:t>    با تبیین ارزش شرکت در فرآیند ارزشیابی اوراق بهادار ،شواهدی به دست می آید که بر پایه آن بتوان عملکرد شرکت را اندازه گیری نمود و در خصوص بازدهی آتی اوراق بهادار و تداوم فعالیت شرکت ، راه کارهای عملی و اجرائی ارائه کرد.</a:t>
            </a:r>
            <a:endParaRPr lang="en-US" sz="2000" dirty="0" smtClean="0"/>
          </a:p>
          <a:p>
            <a:pPr rtl="1">
              <a:buNone/>
            </a:pPr>
            <a:r>
              <a:rPr lang="fa-IR" sz="2000" dirty="0" smtClean="0"/>
              <a:t>    </a:t>
            </a:r>
          </a:p>
          <a:p>
            <a:pPr algn="r" rtl="1">
              <a:buNone/>
            </a:pPr>
            <a:endParaRPr lang="fa-IR" sz="2000" dirty="0" smtClean="0"/>
          </a:p>
        </p:txBody>
      </p:sp>
      <p:sp>
        <p:nvSpPr>
          <p:cNvPr id="2" name="Title 1"/>
          <p:cNvSpPr>
            <a:spLocks noGrp="1"/>
          </p:cNvSpPr>
          <p:nvPr>
            <p:ph type="title"/>
          </p:nvPr>
        </p:nvSpPr>
        <p:spPr/>
        <p:txBody>
          <a:bodyPr/>
          <a:lstStyle/>
          <a:p>
            <a:pPr algn="r"/>
            <a:r>
              <a:rPr lang="fa-IR" dirty="0" smtClean="0"/>
              <a:t>مقدمه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5793001"/>
          </a:xfrm>
        </p:spPr>
        <p:txBody>
          <a:bodyPr>
            <a:normAutofit/>
          </a:bodyPr>
          <a:lstStyle/>
          <a:p>
            <a:pPr>
              <a:buNone/>
            </a:pPr>
            <a:r>
              <a:rPr lang="fa-IR" sz="2000" dirty="0" smtClean="0"/>
              <a:t>الف )سود سالانه بدون رشد</a:t>
            </a:r>
          </a:p>
          <a:p>
            <a:pPr>
              <a:buNone/>
            </a:pPr>
            <a:r>
              <a:rPr lang="fa-IR" sz="2000" dirty="0" smtClean="0"/>
              <a:t>بر اساس این فرض سهام عادی شبیه سهام ممتاز می شود .پرداخت سود سهام عادی در هر سال یک مبلغ ثابت است .   </a:t>
            </a:r>
            <a:r>
              <a:rPr lang="en-US" sz="2000" dirty="0" smtClean="0"/>
              <a:t>P=D/K                                                   </a:t>
            </a:r>
          </a:p>
          <a:p>
            <a:pPr>
              <a:buNone/>
            </a:pPr>
            <a:r>
              <a:rPr lang="en-US" sz="2000" dirty="0" smtClean="0"/>
              <a:t>P    </a:t>
            </a:r>
            <a:r>
              <a:rPr lang="fa-IR" sz="2000" dirty="0" smtClean="0"/>
              <a:t>= قیمت روز سهام عادی </a:t>
            </a:r>
          </a:p>
          <a:p>
            <a:pPr>
              <a:buNone/>
            </a:pPr>
            <a:r>
              <a:rPr lang="fa-IR" sz="2000" dirty="0" smtClean="0"/>
              <a:t>       </a:t>
            </a:r>
            <a:r>
              <a:rPr lang="en-US" sz="2000" dirty="0" smtClean="0"/>
              <a:t>D</a:t>
            </a:r>
            <a:r>
              <a:rPr lang="fa-IR" sz="2000" dirty="0" smtClean="0"/>
              <a:t>=سود نقدی سالانه سهام عادی به مبلغ ثابت</a:t>
            </a:r>
            <a:endParaRPr lang="en-US" sz="2000" dirty="0" smtClean="0"/>
          </a:p>
          <a:p>
            <a:pPr>
              <a:buNone/>
            </a:pPr>
            <a:r>
              <a:rPr lang="fa-IR" sz="2000" dirty="0" smtClean="0"/>
              <a:t>      </a:t>
            </a:r>
            <a:r>
              <a:rPr lang="en-US" sz="2000" dirty="0" smtClean="0"/>
              <a:t>K </a:t>
            </a:r>
            <a:r>
              <a:rPr lang="fa-IR" sz="2000" dirty="0" smtClean="0"/>
              <a:t>= نرخ بازده مورد انتظار سهام عادی </a:t>
            </a:r>
          </a:p>
          <a:p>
            <a:pPr>
              <a:buNone/>
            </a:pPr>
            <a:r>
              <a:rPr lang="fa-IR" sz="2000" dirty="0" smtClean="0"/>
              <a:t>مثال : فرض کنید سود نقدی سالانه سهام عادی 1/86 واحد پولی ، نرخ بازده مورد انتظار 12درصد باشد ، قیمت سهام عادی را محاسبه نمایید .</a:t>
            </a:r>
          </a:p>
          <a:p>
            <a:pPr>
              <a:buNone/>
            </a:pPr>
            <a:endParaRPr lang="fa-IR" sz="2000" dirty="0" smtClean="0"/>
          </a:p>
          <a:p>
            <a:pPr>
              <a:buNone/>
            </a:pPr>
            <a:r>
              <a:rPr lang="fa-IR" sz="2000" dirty="0" smtClean="0"/>
              <a:t> </a:t>
            </a:r>
            <a:r>
              <a:rPr lang="en-US" sz="2000" dirty="0" smtClean="0"/>
              <a:t>P=             P=15/50                                                            </a:t>
            </a:r>
          </a:p>
          <a:p>
            <a:pPr>
              <a:buNone/>
            </a:pPr>
            <a:r>
              <a:rPr lang="fa-IR" sz="2000" dirty="0" smtClean="0"/>
              <a:t>ب) نرخ رشد سود سالانه ثابت است </a:t>
            </a:r>
          </a:p>
          <a:p>
            <a:pPr>
              <a:buNone/>
            </a:pPr>
            <a:endParaRPr lang="en-US" sz="2000" dirty="0" smtClean="0"/>
          </a:p>
        </p:txBody>
      </p:sp>
      <p:sp>
        <p:nvSpPr>
          <p:cNvPr id="460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608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00166" y="3286124"/>
            <a:ext cx="438150" cy="54292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1000100" y="1643050"/>
            <a:ext cx="7000924" cy="42148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928662" y="1000108"/>
            <a:ext cx="6572296" cy="4277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1285852" y="1142984"/>
            <a:ext cx="7000924" cy="3286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8604"/>
            <a:ext cx="8229600" cy="5578687"/>
          </a:xfrm>
        </p:spPr>
        <p:txBody>
          <a:bodyPr/>
          <a:lstStyle/>
          <a:p>
            <a:pPr>
              <a:buNone/>
            </a:pPr>
            <a:r>
              <a:rPr lang="fa-IR" sz="2000" dirty="0" smtClean="0"/>
              <a:t>اگر نرخ سود نقدی ثابت باشد و به سمت بی نهایت میل کند ، برای محاسبه قیمت سهام عادی به شرح زیر تعدیل می شود :</a:t>
            </a:r>
          </a:p>
          <a:p>
            <a:pPr>
              <a:buNone/>
            </a:pPr>
            <a:endParaRPr lang="en-US" dirty="0"/>
          </a:p>
        </p:txBody>
      </p:sp>
      <p:pic>
        <p:nvPicPr>
          <p:cNvPr id="1026" name="Picture 2"/>
          <p:cNvPicPr>
            <a:picLocks noChangeAspect="1" noChangeArrowheads="1"/>
          </p:cNvPicPr>
          <p:nvPr/>
        </p:nvPicPr>
        <p:blipFill>
          <a:blip r:embed="rId2"/>
          <a:srcRect/>
          <a:stretch>
            <a:fillRect/>
          </a:stretch>
        </p:blipFill>
        <p:spPr bwMode="auto">
          <a:xfrm>
            <a:off x="785787" y="1571612"/>
            <a:ext cx="1285884" cy="62389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357818" y="1214422"/>
            <a:ext cx="3109926" cy="1319219"/>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1500166" y="2500306"/>
            <a:ext cx="7000924" cy="3643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1857356" y="428604"/>
            <a:ext cx="5929354" cy="1357322"/>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2143108" y="2285992"/>
            <a:ext cx="5643601" cy="26432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5793001"/>
          </a:xfrm>
        </p:spPr>
        <p:txBody>
          <a:bodyPr>
            <a:normAutofit/>
          </a:bodyPr>
          <a:lstStyle/>
          <a:p>
            <a:pPr>
              <a:buNone/>
            </a:pPr>
            <a:r>
              <a:rPr lang="fa-IR" sz="2400" dirty="0" smtClean="0"/>
              <a:t>ج ) نرخ رشد سود متغیر باشد</a:t>
            </a:r>
          </a:p>
          <a:p>
            <a:pPr>
              <a:buNone/>
            </a:pPr>
            <a:r>
              <a:rPr lang="fa-IR" sz="2000" dirty="0" smtClean="0"/>
              <a:t>شیوه سوم مربوط به شرایطی است که نرخ رشد سود متغیر باشد .به عبارتی مدل </a:t>
            </a:r>
            <a:r>
              <a:rPr lang="en-US" sz="2000" dirty="0" err="1" smtClean="0"/>
              <a:t>ddm</a:t>
            </a:r>
            <a:r>
              <a:rPr lang="fa-IR" sz="2000" dirty="0" smtClean="0"/>
              <a:t>در دوره نامحدود برای شرکتهایی که از رشد قابل توجه برخوردارند اغلب مدل ها با نرخ رشد متغیر در شرکت های با سابقه ، دارای نرخ رشد بسیار سریع برای بعضی از سال ها نسبت به سطح نرمال (طبیعی ) و سطح رشد ثابت است .الگوی رشد بسیار سریع ، غالبا بوسیله شرکت هایی که در صنایع الکترونیک و میکروکامپیوتر فعال هستند ، بیشتر استفاده می شود .</a:t>
            </a:r>
          </a:p>
          <a:p>
            <a:pPr>
              <a:buNone/>
            </a:pPr>
            <a:r>
              <a:rPr lang="fa-IR" sz="2000" dirty="0" smtClean="0"/>
              <a:t>در ارزیابی شرکت هایی با الگوی اولیه رشد شتابان ، ابتدا ارزش فعلی عایدات نقد آتی در طول دوره مورد انتظار برای رشد محاسبه می شود .سپس قیمت (ارزش) سهام در پایان دوره رشد بسیار سریع بر اساس ارزش فعلی پرداخت سود ثابت محاسبه می گردد.   </a:t>
            </a:r>
          </a:p>
          <a:p>
            <a:pPr>
              <a:buNone/>
            </a:pPr>
            <a:r>
              <a:rPr lang="fa-IR" sz="2000" b="1" dirty="0" smtClean="0"/>
              <a:t>تنزیل قیمت سهم به ارزش حال با ارزش حال پرداخت سود شتابان جمع می گردد و در نتیجه قیمت جاری سهام بدست خواهد آمد .</a:t>
            </a:r>
            <a:endParaRPr lang="en-US" sz="2000"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cstate="print"/>
          <a:srcRect/>
          <a:stretch>
            <a:fillRect/>
          </a:stretch>
        </p:blipFill>
        <p:spPr bwMode="auto">
          <a:xfrm rot="21370054">
            <a:off x="1854895" y="179375"/>
            <a:ext cx="5963534" cy="2446342"/>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rot="21447521">
            <a:off x="2023721" y="4256412"/>
            <a:ext cx="5124450" cy="1173163"/>
          </a:xfrm>
          <a:prstGeom prst="rect">
            <a:avLst/>
          </a:prstGeom>
          <a:noFill/>
          <a:ln w="9525">
            <a:noFill/>
            <a:miter lim="800000"/>
            <a:headEnd/>
            <a:tailEnd/>
          </a:ln>
          <a:effectLst/>
        </p:spPr>
      </p:pic>
      <p:pic>
        <p:nvPicPr>
          <p:cNvPr id="2053" name="Picture 5"/>
          <p:cNvPicPr>
            <a:picLocks noChangeAspect="1" noChangeArrowheads="1"/>
          </p:cNvPicPr>
          <p:nvPr/>
        </p:nvPicPr>
        <p:blipFill>
          <a:blip r:embed="rId4" cstate="print"/>
          <a:srcRect/>
          <a:stretch>
            <a:fillRect/>
          </a:stretch>
        </p:blipFill>
        <p:spPr bwMode="auto">
          <a:xfrm rot="21426764">
            <a:off x="2170415" y="2624882"/>
            <a:ext cx="4976813" cy="1209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000232" y="357166"/>
            <a:ext cx="4270375" cy="1209675"/>
          </a:xfrm>
          <a:prstGeom prst="rect">
            <a:avLst/>
          </a:prstGeom>
          <a:noFill/>
          <a:ln w="9525">
            <a:noFill/>
            <a:miter lim="800000"/>
            <a:headEnd/>
            <a:tailEnd/>
          </a:ln>
          <a:effectLst/>
        </p:spPr>
      </p:pic>
      <p:pic>
        <p:nvPicPr>
          <p:cNvPr id="3075" name="Picture 3"/>
          <p:cNvPicPr>
            <a:picLocks noGrp="1" noChangeAspect="1" noChangeArrowheads="1"/>
          </p:cNvPicPr>
          <p:nvPr>
            <p:ph idx="1"/>
          </p:nvPr>
        </p:nvPicPr>
        <p:blipFill>
          <a:blip r:embed="rId3" cstate="print"/>
          <a:srcRect/>
          <a:stretch>
            <a:fillRect/>
          </a:stretch>
        </p:blipFill>
        <p:spPr bwMode="auto">
          <a:xfrm>
            <a:off x="1785918" y="2059811"/>
            <a:ext cx="6500857" cy="2173228"/>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5793001"/>
          </a:xfrm>
        </p:spPr>
        <p:txBody>
          <a:bodyPr>
            <a:normAutofit/>
          </a:bodyPr>
          <a:lstStyle/>
          <a:p>
            <a:pPr>
              <a:buNone/>
            </a:pPr>
            <a:r>
              <a:rPr lang="fa-IR" sz="2400" dirty="0" smtClean="0"/>
              <a:t>2- محاسبه ارزش فعلی قیمت آتی سهام </a:t>
            </a:r>
          </a:p>
          <a:p>
            <a:pPr>
              <a:buNone/>
            </a:pPr>
            <a:r>
              <a:rPr lang="fa-IR" sz="2000" dirty="0" smtClean="0"/>
              <a:t>بعد از دوره رشد سریع ، شرکت در سطح نرمال با نرخ رشد ثابت (</a:t>
            </a:r>
            <a:r>
              <a:rPr lang="en-US" sz="2000" dirty="0" smtClean="0"/>
              <a:t>g=%5</a:t>
            </a:r>
            <a:r>
              <a:rPr lang="fa-IR" sz="2000" dirty="0" smtClean="0"/>
              <a:t>) قرار می گیرد و </a:t>
            </a:r>
            <a:r>
              <a:rPr lang="en-US" sz="2000" dirty="0" smtClean="0"/>
              <a:t>k</a:t>
            </a:r>
            <a:r>
              <a:rPr lang="fa-IR" sz="2000" dirty="0" smtClean="0"/>
              <a:t> ( نرخ تنزیل ) معادل 9 درصد نیز همچنان وجود دارد .از نتایج دو وضعیت در مدل رشد سود نقدی ثابت بعد از سه سال استفاده می شود .</a:t>
            </a:r>
            <a:endParaRPr lang="en-US" sz="2000" dirty="0"/>
          </a:p>
        </p:txBody>
      </p:sp>
      <p:pic>
        <p:nvPicPr>
          <p:cNvPr id="4" name="Picture 2"/>
          <p:cNvPicPr>
            <a:picLocks noChangeAspect="1" noChangeArrowheads="1"/>
          </p:cNvPicPr>
          <p:nvPr/>
        </p:nvPicPr>
        <p:blipFill>
          <a:blip r:embed="rId2"/>
          <a:srcRect/>
          <a:stretch>
            <a:fillRect/>
          </a:stretch>
        </p:blipFill>
        <p:spPr bwMode="auto">
          <a:xfrm>
            <a:off x="1071538" y="1643050"/>
            <a:ext cx="7143800" cy="436405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buNone/>
            </a:pPr>
            <a:r>
              <a:rPr lang="fa-IR" sz="2800" b="1" dirty="0" smtClean="0"/>
              <a:t>تعریف دارائیهای مالی :</a:t>
            </a:r>
          </a:p>
          <a:p>
            <a:pPr>
              <a:buNone/>
            </a:pPr>
            <a:r>
              <a:rPr lang="fa-IR" sz="2800" dirty="0" smtClean="0"/>
              <a:t>دارایی های مالی از جمله دارایی های نامشهودند که دارای منفعت یا ارزش معمول نقدینه ای در آینده است .دارایی های مالی در حقیقت انواع اوراق بهاداری هستند که بر اساس آن ارزش شرکت محاسبه می گردد و عبارتند از </a:t>
            </a:r>
            <a:r>
              <a:rPr lang="fa-IR" sz="2800" u="sng" dirty="0" smtClean="0"/>
              <a:t>اوراق قرضه ،سهام ممتاز ، سهام عادی </a:t>
            </a:r>
            <a:r>
              <a:rPr lang="fa-IR" sz="2800" dirty="0" smtClean="0"/>
              <a:t>.</a:t>
            </a:r>
            <a:endParaRPr lang="fa-IR" sz="2800" b="1" dirty="0" smtClean="0"/>
          </a:p>
          <a:p>
            <a:pPr>
              <a:buNone/>
            </a:pPr>
            <a:r>
              <a:rPr lang="fa-IR" sz="2800" dirty="0" smtClean="0"/>
              <a:t>برای ارزیابی انواع اوراق بهادار یا به عبارتی دارایی های مالی برای تعیین ارزش شرکت ، از مبانی ریاضیات مالی نیز استفاده می شود .</a:t>
            </a:r>
          </a:p>
          <a:p>
            <a:pPr>
              <a:buNone/>
            </a:pPr>
            <a:r>
              <a:rPr lang="fa-IR" sz="2800" dirty="0" smtClean="0"/>
              <a:t>   ارزش یک قلم دارایی اعم ازاینکه واقعی یا مالی باشد بستگی به این دارد که تا چه حد بتواند خواسته ها و نیاز های اشخاص را ارضا کند. ارزش یا مطلوبیت دارایی های یک شرکت در گرو توانایی آن در ایجاد جریانات نقدی در یک دوره معین زمانی است </a:t>
            </a:r>
            <a:r>
              <a:rPr lang="fa-IR" sz="1700" dirty="0" smtClean="0"/>
              <a:t>(نوو،1378)</a:t>
            </a:r>
            <a:r>
              <a:rPr lang="fa-IR" sz="2800" dirty="0" smtClean="0"/>
              <a:t>. </a:t>
            </a:r>
          </a:p>
          <a:p>
            <a:pPr>
              <a:buNone/>
            </a:pPr>
            <a:r>
              <a:rPr lang="fa-IR" sz="2800" dirty="0" smtClean="0"/>
              <a:t>فرض اصلی ارزشیابی دارایی های مالی این است که سرمایه گذار می خواد ارزش بازار اوراق بهادار را بداند .زیرا اوست که اوراق بهادار شرکت ها را خرید و فروش می کند .</a:t>
            </a:r>
          </a:p>
          <a:p>
            <a:endParaRPr lang="en-US" dirty="0"/>
          </a:p>
        </p:txBody>
      </p:sp>
      <p:sp>
        <p:nvSpPr>
          <p:cNvPr id="3" name="Title 2"/>
          <p:cNvSpPr>
            <a:spLocks noGrp="1"/>
          </p:cNvSpPr>
          <p:nvPr>
            <p:ph type="title"/>
          </p:nvPr>
        </p:nvSpPr>
        <p:spPr>
          <a:xfrm>
            <a:off x="500034" y="285728"/>
            <a:ext cx="8229600" cy="428620"/>
          </a:xfrm>
        </p:spPr>
        <p:txBody>
          <a:bodyPr>
            <a:normAutofit fontScale="90000"/>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idx="1"/>
          </p:nvPr>
        </p:nvPicPr>
        <p:blipFill>
          <a:blip r:embed="rId2" cstate="print"/>
          <a:srcRect/>
          <a:stretch>
            <a:fillRect/>
          </a:stretch>
        </p:blipFill>
        <p:spPr bwMode="auto">
          <a:xfrm>
            <a:off x="1428728" y="1142984"/>
            <a:ext cx="6500857" cy="4108374"/>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554683"/>
          </a:xfrm>
        </p:spPr>
        <p:txBody>
          <a:bodyPr/>
          <a:lstStyle/>
          <a:p>
            <a:pPr algn="r" rtl="1">
              <a:buNone/>
            </a:pPr>
            <a:r>
              <a:rPr lang="fa-IR" dirty="0" smtClean="0"/>
              <a:t>مدل جریان نقد عملیاتی (</a:t>
            </a:r>
            <a:r>
              <a:rPr lang="en-US" dirty="0" smtClean="0"/>
              <a:t>OCM</a:t>
            </a:r>
            <a:r>
              <a:rPr lang="fa-IR" dirty="0" smtClean="0"/>
              <a:t>)</a:t>
            </a:r>
          </a:p>
          <a:p>
            <a:pPr algn="r" rtl="1">
              <a:buNone/>
            </a:pPr>
            <a:r>
              <a:rPr lang="fa-IR" dirty="0" smtClean="0"/>
              <a:t>در این مدل ، ارزش کل بنگاه اقتصادی محاسبه می شود زیرا کل جریان نقد عملیاتی پیش از پرداخت سود سهامداران را تنزیل می نماید .</a:t>
            </a:r>
          </a:p>
          <a:p>
            <a:pPr algn="r" rtl="1">
              <a:buNone/>
            </a:pPr>
            <a:r>
              <a:rPr lang="fa-IR" sz="2400" dirty="0" smtClean="0"/>
              <a:t>این</a:t>
            </a:r>
            <a:r>
              <a:rPr lang="fa-IR" dirty="0" smtClean="0"/>
              <a:t> مدل زمانیکه بنگاه اقتصادی با ساختارهای متنوع مالی مقایسه میشود اهمیت پیدا می کند زیرا ارزش کل بنگاه اقتصادی را محاسبه و سپس از تفاوت ارزش بدهی از ارزش کل بنگاه اقتصادی ارزش حقوق صاحبان سهام برآورد می نماید. </a:t>
            </a:r>
          </a:p>
          <a:p>
            <a:pPr algn="r" rtl="1">
              <a:buNone/>
            </a:pPr>
            <a:endParaRPr lang="fa-IR" dirty="0" smtClean="0"/>
          </a:p>
        </p:txBody>
      </p:sp>
      <p:sp>
        <p:nvSpPr>
          <p:cNvPr id="2" name="Title 1"/>
          <p:cNvSpPr>
            <a:spLocks noGrp="1"/>
          </p:cNvSpPr>
          <p:nvPr>
            <p:ph type="title"/>
          </p:nvPr>
        </p:nvSpPr>
        <p:spPr>
          <a:xfrm>
            <a:off x="457200" y="274638"/>
            <a:ext cx="8229600" cy="82528"/>
          </a:xfrm>
        </p:spPr>
        <p:txBody>
          <a:bodyPr>
            <a:normAutofit fontScale="90000"/>
          </a:bodyPr>
          <a:lstStyle/>
          <a:p>
            <a:r>
              <a:rPr lang="en-US" dirty="0" smtClean="0"/>
              <a:t>.</a:t>
            </a:r>
            <a:endParaRPr lang="en-US" dirty="0"/>
          </a:p>
        </p:txBody>
      </p:sp>
      <p:pic>
        <p:nvPicPr>
          <p:cNvPr id="4098" name="Picture 2"/>
          <p:cNvPicPr>
            <a:picLocks noChangeAspect="1" noChangeArrowheads="1"/>
          </p:cNvPicPr>
          <p:nvPr/>
        </p:nvPicPr>
        <p:blipFill>
          <a:blip r:embed="rId2"/>
          <a:srcRect/>
          <a:stretch>
            <a:fillRect/>
          </a:stretch>
        </p:blipFill>
        <p:spPr bwMode="auto">
          <a:xfrm>
            <a:off x="1285852" y="4000504"/>
            <a:ext cx="6715172" cy="1285884"/>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357686" y="5429264"/>
            <a:ext cx="3786214" cy="857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57166"/>
            <a:ext cx="8229600" cy="5650125"/>
          </a:xfrm>
        </p:spPr>
        <p:txBody>
          <a:bodyPr/>
          <a:lstStyle/>
          <a:p>
            <a:pPr>
              <a:buNone/>
            </a:pPr>
            <a:r>
              <a:rPr lang="fa-IR" dirty="0" smtClean="0"/>
              <a:t>مدل جریان نقد آزاد (</a:t>
            </a:r>
            <a:r>
              <a:rPr lang="en-US" dirty="0" smtClean="0"/>
              <a:t>FCM</a:t>
            </a:r>
            <a:r>
              <a:rPr lang="fa-IR" dirty="0" smtClean="0"/>
              <a:t>)</a:t>
            </a:r>
          </a:p>
          <a:p>
            <a:pPr>
              <a:buNone/>
            </a:pPr>
            <a:r>
              <a:rPr lang="fa-IR" sz="2400" dirty="0" smtClean="0"/>
              <a:t>دراین روش، ارزش فعلی جریان نقد آزاد ،ارزش حقوق صاحبان سهام را محاسبه می کند .این جریان وجوه نقد بر پرداخت سود نقدی به سهامداران عادی مقدم است و به همین علت به آن جریان نقد ((آزاد)) گفته می شود زیرا وجوهی هستند که بعد از پرداخت به سایر تامین کنندگان سرمایه (وام و سهامداران ممتاز) و پس از فراهم نمودن وجوه مورد نیاز برای حفظ و پایداری شرکت باقی می مانند. </a:t>
            </a:r>
            <a:endParaRPr lang="en-US" sz="2400" dirty="0" smtClean="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r"/>
            <a:r>
              <a:rPr lang="fa-IR" sz="2400" b="0" dirty="0" smtClean="0">
                <a:solidFill>
                  <a:schemeClr val="tx1"/>
                </a:solidFill>
                <a:effectLst/>
                <a:latin typeface="Arial" pitchFamily="34" charset="0"/>
                <a:cs typeface="B Zar" pitchFamily="2" charset="-78"/>
              </a:rPr>
              <a:t>رابطه زیر برای محاسبه ارزش سهام در این مدل استفاده می شود :</a:t>
            </a:r>
            <a:endParaRPr lang="en-US" sz="2400" b="0" dirty="0">
              <a:solidFill>
                <a:schemeClr val="tx1"/>
              </a:solidFill>
              <a:effectLst/>
              <a:latin typeface="Arial" pitchFamily="34" charset="0"/>
              <a:cs typeface="B Zar" pitchFamily="2" charset="-78"/>
            </a:endParaRPr>
          </a:p>
        </p:txBody>
      </p:sp>
      <p:pic>
        <p:nvPicPr>
          <p:cNvPr id="2050" name="Picture 2"/>
          <p:cNvPicPr>
            <a:picLocks noGrp="1" noChangeAspect="1" noChangeArrowheads="1"/>
          </p:cNvPicPr>
          <p:nvPr>
            <p:ph idx="1"/>
          </p:nvPr>
        </p:nvPicPr>
        <p:blipFill>
          <a:blip r:embed="rId2"/>
          <a:srcRect/>
          <a:stretch>
            <a:fillRect/>
          </a:stretch>
        </p:blipFill>
        <p:spPr bwMode="auto">
          <a:xfrm>
            <a:off x="1500166" y="2000240"/>
            <a:ext cx="6286544" cy="1857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5793001"/>
          </a:xfrm>
        </p:spPr>
        <p:txBody>
          <a:bodyPr/>
          <a:lstStyle/>
          <a:p>
            <a:pPr>
              <a:buNone/>
            </a:pPr>
            <a:r>
              <a:rPr lang="fa-IR" dirty="0" smtClean="0"/>
              <a:t>تکنیک های ارزشیابی نسبی </a:t>
            </a:r>
          </a:p>
          <a:p>
            <a:pPr>
              <a:buNone/>
            </a:pPr>
            <a:r>
              <a:rPr lang="fa-IR" dirty="0" smtClean="0"/>
              <a:t>رویکرد ارزشیابی نسبی ، در مقایسه با رویکرد اول ، اطلاعاتی درباره وضعیت جاری سهام را در سطوح مختلف اقتصاد کلان و صنعت و شرکت ارائه می دهد.</a:t>
            </a:r>
          </a:p>
          <a:p>
            <a:pPr>
              <a:buNone/>
            </a:pPr>
            <a:r>
              <a:rPr lang="fa-IR" dirty="0" smtClean="0"/>
              <a:t>1- روش ضریب درآمدی</a:t>
            </a:r>
          </a:p>
          <a:p>
            <a:pPr>
              <a:buNone/>
            </a:pPr>
            <a:r>
              <a:rPr lang="fa-IR" dirty="0" smtClean="0"/>
              <a:t>2-نسبت قیمت به جریان نقد</a:t>
            </a:r>
          </a:p>
          <a:p>
            <a:pPr>
              <a:buNone/>
            </a:pPr>
            <a:r>
              <a:rPr lang="fa-IR" dirty="0" smtClean="0"/>
              <a:t>3-نسبت قیمت به ارزش دفتری </a:t>
            </a:r>
          </a:p>
          <a:p>
            <a:pPr>
              <a:buNone/>
            </a:pPr>
            <a:r>
              <a:rPr lang="fa-IR" dirty="0" smtClean="0"/>
              <a:t>4- نسبت قیمت به فروش  </a:t>
            </a:r>
            <a:endParaRPr lang="en-US" dirty="0"/>
          </a:p>
        </p:txBody>
      </p:sp>
      <p:pic>
        <p:nvPicPr>
          <p:cNvPr id="5" name="Picture 2"/>
          <p:cNvPicPr>
            <a:picLocks noChangeAspect="1" noChangeArrowheads="1"/>
          </p:cNvPicPr>
          <p:nvPr/>
        </p:nvPicPr>
        <p:blipFill>
          <a:blip r:embed="rId2"/>
          <a:srcRect/>
          <a:stretch>
            <a:fillRect/>
          </a:stretch>
        </p:blipFill>
        <p:spPr bwMode="auto">
          <a:xfrm>
            <a:off x="5214942" y="2000240"/>
            <a:ext cx="285752" cy="390525"/>
          </a:xfrm>
          <a:prstGeom prst="rect">
            <a:avLst/>
          </a:prstGeom>
          <a:noFill/>
          <a:ln w="9525">
            <a:noFill/>
            <a:miter lim="800000"/>
            <a:headEnd/>
            <a:tailEnd/>
          </a:ln>
          <a:effectLst/>
        </p:spPr>
      </p:pic>
      <p:pic>
        <p:nvPicPr>
          <p:cNvPr id="7" name="Picture 3"/>
          <p:cNvPicPr>
            <a:picLocks noChangeAspect="1" noChangeArrowheads="1"/>
          </p:cNvPicPr>
          <p:nvPr/>
        </p:nvPicPr>
        <p:blipFill>
          <a:blip r:embed="rId3"/>
          <a:srcRect/>
          <a:stretch>
            <a:fillRect/>
          </a:stretch>
        </p:blipFill>
        <p:spPr bwMode="auto">
          <a:xfrm>
            <a:off x="5000628" y="2428868"/>
            <a:ext cx="366713" cy="429418"/>
          </a:xfrm>
          <a:prstGeom prst="rect">
            <a:avLst/>
          </a:prstGeom>
          <a:noFill/>
          <a:ln w="9525">
            <a:noFill/>
            <a:miter lim="800000"/>
            <a:headEnd/>
            <a:tailEnd/>
          </a:ln>
          <a:effectLst/>
        </p:spPr>
      </p:pic>
      <p:pic>
        <p:nvPicPr>
          <p:cNvPr id="9" name="Picture 4"/>
          <p:cNvPicPr>
            <a:picLocks noChangeAspect="1" noChangeArrowheads="1"/>
          </p:cNvPicPr>
          <p:nvPr/>
        </p:nvPicPr>
        <p:blipFill>
          <a:blip r:embed="rId4"/>
          <a:srcRect/>
          <a:stretch>
            <a:fillRect/>
          </a:stretch>
        </p:blipFill>
        <p:spPr bwMode="auto">
          <a:xfrm>
            <a:off x="4643438" y="2857496"/>
            <a:ext cx="409576" cy="561975"/>
          </a:xfrm>
          <a:prstGeom prst="rect">
            <a:avLst/>
          </a:prstGeom>
          <a:noFill/>
          <a:ln w="9525">
            <a:noFill/>
            <a:miter lim="800000"/>
            <a:headEnd/>
            <a:tailEnd/>
          </a:ln>
          <a:effectLst/>
        </p:spPr>
      </p:pic>
      <p:pic>
        <p:nvPicPr>
          <p:cNvPr id="11" name="Picture 5"/>
          <p:cNvPicPr>
            <a:picLocks noChangeAspect="1" noChangeArrowheads="1"/>
          </p:cNvPicPr>
          <p:nvPr/>
        </p:nvPicPr>
        <p:blipFill>
          <a:blip r:embed="rId5"/>
          <a:srcRect/>
          <a:stretch>
            <a:fillRect/>
          </a:stretch>
        </p:blipFill>
        <p:spPr bwMode="auto">
          <a:xfrm>
            <a:off x="5214942" y="3357562"/>
            <a:ext cx="352426" cy="485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285728"/>
            <a:ext cx="8229600" cy="5721563"/>
          </a:xfrm>
        </p:spPr>
        <p:txBody>
          <a:bodyPr>
            <a:normAutofit/>
          </a:bodyPr>
          <a:lstStyle/>
          <a:p>
            <a:pPr>
              <a:buNone/>
            </a:pPr>
            <a:r>
              <a:rPr lang="fa-IR" dirty="0" smtClean="0"/>
              <a:t>1- روش ضریب درآمدی</a:t>
            </a:r>
          </a:p>
          <a:p>
            <a:pPr>
              <a:buNone/>
            </a:pPr>
            <a:r>
              <a:rPr lang="fa-IR" sz="2400" dirty="0" smtClean="0"/>
              <a:t>این روش از جمله فراگیرترین و مهم ترین معیار ارزشیابی نسبی می باشد و بسیاری از سرمایه گذاران ترجیح می دهند که ارزش سهام عادی را با مدل ضریب درآمدی برآورد کنند.رابطه زیر کمک می کند تا ضریب درآمدی </a:t>
            </a:r>
            <a:r>
              <a:rPr lang="en-US" sz="2400" dirty="0" smtClean="0"/>
              <a:t>P/E</a:t>
            </a:r>
            <a:r>
              <a:rPr lang="fa-IR" sz="2400" dirty="0" smtClean="0"/>
              <a:t> محاسبه شود :</a:t>
            </a:r>
          </a:p>
          <a:p>
            <a:pPr>
              <a:buNone/>
            </a:pPr>
            <a:endParaRPr lang="fa-IR" dirty="0" smtClean="0"/>
          </a:p>
          <a:p>
            <a:pPr>
              <a:buNone/>
            </a:pPr>
            <a:endParaRPr lang="fa-IR" dirty="0" smtClean="0"/>
          </a:p>
          <a:p>
            <a:pPr>
              <a:buNone/>
            </a:pPr>
            <a:r>
              <a:rPr lang="fa-IR" sz="2400" dirty="0" smtClean="0"/>
              <a:t>در بورس اوراق بهادار مشهور دنیا نظیر بورس اوراق بهادارنیویورک، از متوسط نسبت </a:t>
            </a:r>
            <a:r>
              <a:rPr lang="en-US" sz="2400" dirty="0" smtClean="0"/>
              <a:t>P/E</a:t>
            </a:r>
            <a:r>
              <a:rPr lang="fa-IR" sz="2400" dirty="0" smtClean="0"/>
              <a:t> برای ارزیابی قیمت سهام شرکت های بزرگ استفاده می شود و در بورس اوراق بهادار تهران از نتیجه این نسبت و به کمک رابطه زیر قیمت هر سهم آتی مورد انتظار برآورد می گردد که جملگی نشان دهنده اهمیت این نسبت است .</a:t>
            </a:r>
          </a:p>
          <a:p>
            <a:pPr>
              <a:buNone/>
            </a:pPr>
            <a:endParaRPr lang="fa-IR" dirty="0" smtClean="0"/>
          </a:p>
          <a:p>
            <a:pPr>
              <a:buNone/>
            </a:pPr>
            <a:endParaRPr lang="en-US" dirty="0"/>
          </a:p>
        </p:txBody>
      </p:sp>
      <p:pic>
        <p:nvPicPr>
          <p:cNvPr id="12" name="Picture 2"/>
          <p:cNvPicPr>
            <a:picLocks noChangeAspect="1" noChangeArrowheads="1"/>
          </p:cNvPicPr>
          <p:nvPr/>
        </p:nvPicPr>
        <p:blipFill>
          <a:blip r:embed="rId2"/>
          <a:srcRect/>
          <a:stretch>
            <a:fillRect/>
          </a:stretch>
        </p:blipFill>
        <p:spPr bwMode="auto">
          <a:xfrm>
            <a:off x="5357818" y="428604"/>
            <a:ext cx="285752" cy="390525"/>
          </a:xfrm>
          <a:prstGeom prst="rect">
            <a:avLst/>
          </a:prstGeom>
          <a:noFill/>
          <a:ln w="9525">
            <a:noFill/>
            <a:miter lim="800000"/>
            <a:headEnd/>
            <a:tailEnd/>
          </a:ln>
          <a:effectLst/>
        </p:spPr>
      </p:pic>
      <p:pic>
        <p:nvPicPr>
          <p:cNvPr id="15" name="Picture 6"/>
          <p:cNvPicPr>
            <a:picLocks noChangeAspect="1" noChangeArrowheads="1"/>
          </p:cNvPicPr>
          <p:nvPr/>
        </p:nvPicPr>
        <p:blipFill>
          <a:blip r:embed="rId3"/>
          <a:srcRect/>
          <a:stretch>
            <a:fillRect/>
          </a:stretch>
        </p:blipFill>
        <p:spPr bwMode="auto">
          <a:xfrm>
            <a:off x="285720" y="1857364"/>
            <a:ext cx="6143668" cy="1357322"/>
          </a:xfrm>
          <a:prstGeom prst="rect">
            <a:avLst/>
          </a:prstGeom>
          <a:noFill/>
          <a:ln w="9525">
            <a:noFill/>
            <a:miter lim="800000"/>
            <a:headEnd/>
            <a:tailEnd/>
          </a:ln>
          <a:effectLst/>
        </p:spPr>
      </p:pic>
      <p:pic>
        <p:nvPicPr>
          <p:cNvPr id="16" name="Picture 15"/>
          <p:cNvPicPr>
            <a:picLocks noGrp="1" noChangeAspect="1" noChangeArrowheads="1"/>
          </p:cNvPicPr>
          <p:nvPr/>
        </p:nvPicPr>
        <p:blipFill>
          <a:blip r:embed="rId4"/>
          <a:srcRect/>
          <a:stretch>
            <a:fillRect/>
          </a:stretch>
        </p:blipFill>
        <p:spPr bwMode="auto">
          <a:xfrm>
            <a:off x="1357290" y="4929198"/>
            <a:ext cx="4286280" cy="7858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idx="1"/>
          </p:nvPr>
        </p:nvPicPr>
        <p:blipFill>
          <a:blip r:embed="rId2"/>
          <a:srcRect/>
          <a:stretch>
            <a:fillRect/>
          </a:stretch>
        </p:blipFill>
        <p:spPr bwMode="auto">
          <a:xfrm>
            <a:off x="1000100" y="1000108"/>
            <a:ext cx="7215238" cy="46013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1214414" y="642918"/>
            <a:ext cx="6715172" cy="1857388"/>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1071538" y="2571744"/>
            <a:ext cx="7000924" cy="27146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2852"/>
            <a:ext cx="8229600" cy="5864439"/>
          </a:xfrm>
        </p:spPr>
        <p:txBody>
          <a:bodyPr>
            <a:normAutofit/>
          </a:bodyPr>
          <a:lstStyle/>
          <a:p>
            <a:pPr>
              <a:buNone/>
            </a:pPr>
            <a:r>
              <a:rPr lang="fa-IR" sz="2400" dirty="0" smtClean="0"/>
              <a:t>2-نسبت قیمت به جریان نقد</a:t>
            </a:r>
          </a:p>
          <a:p>
            <a:pPr>
              <a:buNone/>
            </a:pPr>
            <a:endParaRPr lang="fa-IR" sz="2000" dirty="0" smtClean="0"/>
          </a:p>
          <a:p>
            <a:pPr>
              <a:buNone/>
            </a:pPr>
            <a:r>
              <a:rPr lang="fa-IR" sz="2000" dirty="0" smtClean="0"/>
              <a:t>رشد روز افزون در به کارگیری ارزش نسبی ناشی از تمایل بعضی از شرکت ها به تغییرات عمده در درآمد هر سهم خود می باشد .درصورتی که ارزش جریان نقد کمتر می تواند دستخوش چنین تغیراتی شود .جریان نقد در ارزشیابی هر سهم نقش مهمی در زمان محاسبه ارزش فعلی جریان نقد ایفا می کند.به صورت زیر محاسبه می گردد:</a:t>
            </a:r>
          </a:p>
          <a:p>
            <a:pPr>
              <a:buNone/>
            </a:pPr>
            <a:endParaRPr lang="en-US" sz="2400" dirty="0"/>
          </a:p>
        </p:txBody>
      </p:sp>
      <p:pic>
        <p:nvPicPr>
          <p:cNvPr id="4" name="Picture 3"/>
          <p:cNvPicPr>
            <a:picLocks noChangeAspect="1" noChangeArrowheads="1"/>
          </p:cNvPicPr>
          <p:nvPr/>
        </p:nvPicPr>
        <p:blipFill>
          <a:blip r:embed="rId2"/>
          <a:srcRect/>
          <a:stretch>
            <a:fillRect/>
          </a:stretch>
        </p:blipFill>
        <p:spPr bwMode="auto">
          <a:xfrm>
            <a:off x="5357818" y="214290"/>
            <a:ext cx="366713" cy="429418"/>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1071538" y="2428868"/>
            <a:ext cx="6786609" cy="25185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Grp="1" noChangeAspect="1" noChangeArrowheads="1"/>
          </p:cNvPicPr>
          <p:nvPr>
            <p:ph idx="1"/>
          </p:nvPr>
        </p:nvPicPr>
        <p:blipFill>
          <a:blip r:embed="rId2"/>
          <a:srcRect/>
          <a:stretch>
            <a:fillRect/>
          </a:stretch>
        </p:blipFill>
        <p:spPr bwMode="auto">
          <a:xfrm>
            <a:off x="1000100" y="1071546"/>
            <a:ext cx="7072362" cy="45005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428868"/>
            <a:ext cx="8229600" cy="3578423"/>
          </a:xfrm>
        </p:spPr>
        <p:txBody>
          <a:bodyPr/>
          <a:lstStyle/>
          <a:p>
            <a:pPr>
              <a:buNone/>
            </a:pPr>
            <a:r>
              <a:rPr lang="fa-IR" sz="2800" dirty="0" smtClean="0"/>
              <a:t>مفاهیم متعددی برای تعیین ارزش دارائیهای مالی وجود دارد که عبارتند از:</a:t>
            </a:r>
          </a:p>
          <a:p>
            <a:pPr>
              <a:buNone/>
            </a:pPr>
            <a:r>
              <a:rPr lang="fa-IR" sz="2800" dirty="0" smtClean="0"/>
              <a:t>   ارزش اسمی ،ارزش دفتری ،ارزش بازار ،ارزش با فرض انحلال شرکت ،ارزش با فرض تداوم شرکت و ارزش ذاتی سهام یک شرکت  .</a:t>
            </a:r>
          </a:p>
          <a:p>
            <a:endParaRPr lang="en-US" dirty="0"/>
          </a:p>
        </p:txBody>
      </p:sp>
      <p:sp>
        <p:nvSpPr>
          <p:cNvPr id="3" name="Title 2"/>
          <p:cNvSpPr>
            <a:spLocks noGrp="1"/>
          </p:cNvSpPr>
          <p:nvPr>
            <p:ph type="title"/>
          </p:nvPr>
        </p:nvSpPr>
        <p:spPr>
          <a:xfrm>
            <a:off x="457200" y="274638"/>
            <a:ext cx="8229600" cy="2225668"/>
          </a:xfrm>
        </p:spPr>
        <p:txBody>
          <a:bodyPr>
            <a:normAutofit/>
          </a:bodyPr>
          <a:lstStyle/>
          <a:p>
            <a:pPr algn="r"/>
            <a:r>
              <a:rPr lang="fa-IR" sz="2800" b="0" dirty="0" smtClean="0">
                <a:effectLst/>
                <a:latin typeface="Arial" pitchFamily="34" charset="0"/>
                <a:cs typeface="Arial" pitchFamily="34" charset="0"/>
              </a:rPr>
              <a:t>از دیدگاه مدیران مالی ارزشیابی داراییهای مالی اهمیت قابل توجهی دارد زیرا آنان می خواهند که هدف به ((حداکثررساندن ثروت سهامداران)) تحقق یابد .مدیران در تصمیم گیری ها ، اهداف خود را به گونه ای تعیین می کنند که موجب افزایش تقاضای سرمایه گذاران برای خرید انواع اوراق بهادار شرکت گردد. </a:t>
            </a:r>
            <a:endParaRPr lang="en-US" sz="2800" b="0" dirty="0">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a:stretch>
            <a:fillRect/>
          </a:stretch>
        </p:blipFill>
        <p:spPr bwMode="auto">
          <a:xfrm>
            <a:off x="714348" y="636587"/>
            <a:ext cx="7429552" cy="5019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4290"/>
            <a:ext cx="8229600" cy="5793001"/>
          </a:xfrm>
        </p:spPr>
        <p:txBody>
          <a:bodyPr>
            <a:normAutofit/>
          </a:bodyPr>
          <a:lstStyle/>
          <a:p>
            <a:pPr>
              <a:buNone/>
            </a:pPr>
            <a:r>
              <a:rPr lang="fa-IR" sz="2400" dirty="0" smtClean="0"/>
              <a:t>تخمین برآورد داده ها ، نرخ رشد سود سهام مورد انتظار (</a:t>
            </a:r>
            <a:r>
              <a:rPr lang="en-US" sz="2400" dirty="0" smtClean="0"/>
              <a:t>g</a:t>
            </a:r>
            <a:r>
              <a:rPr lang="fa-IR" sz="2400" dirty="0" smtClean="0"/>
              <a:t>)</a:t>
            </a:r>
            <a:endParaRPr lang="en-US" sz="2400" dirty="0"/>
          </a:p>
        </p:txBody>
      </p:sp>
      <p:pic>
        <p:nvPicPr>
          <p:cNvPr id="4" name="Picture 3"/>
          <p:cNvPicPr>
            <a:picLocks noChangeAspect="1" noChangeArrowheads="1"/>
          </p:cNvPicPr>
          <p:nvPr/>
        </p:nvPicPr>
        <p:blipFill>
          <a:blip r:embed="rId2"/>
          <a:srcRect/>
          <a:stretch>
            <a:fillRect/>
          </a:stretch>
        </p:blipFill>
        <p:spPr bwMode="auto">
          <a:xfrm>
            <a:off x="1142976" y="857233"/>
            <a:ext cx="7286676" cy="42108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r>
              <a:rPr lang="fa-IR" sz="2400" dirty="0" smtClean="0"/>
              <a:t>تعیین ارزش دارائیهای مالی به کمک فرایند ارزشیابی دارائیهای مالی امکان پذیر می گردد.ارزش شرکت به عبارتی ارزش اوراق بهادار به وسیله حقوق صاحبان سهام وسود بالقوه تبیین می گردد . محیط اقتصادی وعملکرد بنگاه اقتصادی در صنعت بر ارزش اوراق بهادار وبازدهی ان وبه تبع آنها بر ارزش شرکت موثر است .عملکرد بنگاه اقتصادی یکی از عوامل بسیار موثر بر ارزش شرکت است که مقوله حداکثر نمودن ثروت سهامداران محقق می گردد. </a:t>
            </a:r>
          </a:p>
          <a:p>
            <a:pPr algn="just" rtl="1"/>
            <a:r>
              <a:rPr lang="fa-IR" sz="2400" dirty="0" smtClean="0"/>
              <a:t>درواقع ارزش آفرینی درمقابل دو سویه با تبیین ارزش شرکت است .ارزیابی منطقی ارزش شرکت ،شرایط لازم بر ارزش آفرینی را فراهم می کند .ارزش شرکت خود تابعی از ارزش آفرینی شرکت است که نشانه عملکرد صحیح مدیریت می باشد .</a:t>
            </a:r>
            <a:endParaRPr lang="en-US" sz="2400" dirty="0" smtClean="0"/>
          </a:p>
          <a:p>
            <a:pPr algn="r" rtl="1"/>
            <a:endParaRPr lang="en-US" dirty="0"/>
          </a:p>
        </p:txBody>
      </p:sp>
      <p:sp>
        <p:nvSpPr>
          <p:cNvPr id="2" name="Title 1"/>
          <p:cNvSpPr>
            <a:spLocks noGrp="1"/>
          </p:cNvSpPr>
          <p:nvPr>
            <p:ph type="title"/>
          </p:nvPr>
        </p:nvSpPr>
        <p:spPr>
          <a:xfrm>
            <a:off x="457200" y="274638"/>
            <a:ext cx="8229600" cy="1082660"/>
          </a:xfrm>
        </p:spPr>
        <p:txBody>
          <a:bodyPr>
            <a:normAutofit fontScale="90000"/>
          </a:bodyPr>
          <a:lstStyle/>
          <a:p>
            <a:pPr algn="r"/>
            <a:r>
              <a:rPr lang="fa-IR" sz="3600" dirty="0" smtClean="0"/>
              <a:t>تبیین رابطه بین ارزشیابی دارایی مالی وارزش آفرینی</a:t>
            </a:r>
            <a:r>
              <a:rPr lang="fa-IR" dirty="0" smtClean="0"/>
              <a:t>.</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flipV="1">
            <a:off x="457200" y="6007291"/>
            <a:ext cx="8229600" cy="64915"/>
          </a:xfrm>
        </p:spPr>
        <p:txBody>
          <a:bodyPr>
            <a:normAutofit fontScale="25000" lnSpcReduction="20000"/>
          </a:bodyPr>
          <a:lstStyle/>
          <a:p>
            <a:r>
              <a:rPr lang="fa-IR" dirty="0" smtClean="0"/>
              <a:t>.</a:t>
            </a:r>
            <a:endParaRPr lang="fa-IR" dirty="0"/>
          </a:p>
        </p:txBody>
      </p:sp>
      <p:sp>
        <p:nvSpPr>
          <p:cNvPr id="3" name="Title 2"/>
          <p:cNvSpPr>
            <a:spLocks noGrp="1"/>
          </p:cNvSpPr>
          <p:nvPr>
            <p:ph type="title"/>
          </p:nvPr>
        </p:nvSpPr>
        <p:spPr>
          <a:xfrm>
            <a:off x="457200" y="1857364"/>
            <a:ext cx="8229600" cy="3071834"/>
          </a:xfrm>
        </p:spPr>
        <p:txBody>
          <a:bodyPr>
            <a:noAutofit/>
          </a:bodyPr>
          <a:lstStyle/>
          <a:p>
            <a:pPr algn="ctr"/>
            <a:r>
              <a:rPr lang="fa-IR" sz="4800" smtClean="0"/>
              <a:t>با </a:t>
            </a:r>
            <a:r>
              <a:rPr lang="fa-IR" sz="4800" smtClean="0"/>
              <a:t>تشکر افضلی</a:t>
            </a:r>
            <a:endParaRPr lang="fa-IR" sz="4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786454"/>
            <a:ext cx="8229600" cy="220837"/>
          </a:xfrm>
        </p:spPr>
        <p:txBody>
          <a:bodyPr>
            <a:normAutofit fontScale="32500" lnSpcReduction="20000"/>
          </a:bodyPr>
          <a:lstStyle/>
          <a:p>
            <a:pPr>
              <a:buNone/>
            </a:pPr>
            <a:endParaRPr lang="en-US" dirty="0"/>
          </a:p>
        </p:txBody>
      </p:sp>
      <p:sp>
        <p:nvSpPr>
          <p:cNvPr id="3" name="Title 2"/>
          <p:cNvSpPr>
            <a:spLocks noGrp="1"/>
          </p:cNvSpPr>
          <p:nvPr>
            <p:ph type="title"/>
          </p:nvPr>
        </p:nvSpPr>
        <p:spPr>
          <a:xfrm>
            <a:off x="714348" y="285728"/>
            <a:ext cx="8043890" cy="5226064"/>
          </a:xfrm>
        </p:spPr>
        <p:txBody>
          <a:bodyPr>
            <a:normAutofit fontScale="90000"/>
          </a:bodyPr>
          <a:lstStyle/>
          <a:p>
            <a:pPr algn="r"/>
            <a:r>
              <a:rPr lang="fa-IR" sz="2800" dirty="0" smtClean="0">
                <a:effectLst/>
                <a:latin typeface="Arial" pitchFamily="34" charset="0"/>
                <a:cs typeface="Arial" pitchFamily="34" charset="0"/>
              </a:rPr>
              <a:t>ارزش اسمی </a:t>
            </a:r>
            <a:r>
              <a:rPr lang="fa-IR" sz="2800" b="0" dirty="0" smtClean="0">
                <a:effectLst/>
                <a:latin typeface="Arial" pitchFamily="34" charset="0"/>
                <a:cs typeface="Arial" pitchFamily="34" charset="0"/>
              </a:rPr>
              <a:t/>
            </a:r>
            <a:br>
              <a:rPr lang="fa-IR" sz="2800" b="0" dirty="0" smtClean="0">
                <a:effectLst/>
                <a:latin typeface="Arial" pitchFamily="34" charset="0"/>
                <a:cs typeface="Arial" pitchFamily="34" charset="0"/>
              </a:rPr>
            </a:br>
            <a:r>
              <a:rPr lang="fa-IR" sz="2800" b="0" dirty="0" smtClean="0">
                <a:effectLst/>
                <a:latin typeface="Arial" pitchFamily="34" charset="0"/>
                <a:cs typeface="Arial" pitchFamily="34" charset="0"/>
              </a:rPr>
              <a:t>به موجب ماده 26 اصلاحیه قانون تجارت ، ارزش اسمی عبارت است از ارزشی که روی ورقه سهم یا برگ سهم نوشته شده است که به آن مبلغ اسمی سهم نیز گفته می شود .</a:t>
            </a:r>
            <a:br>
              <a:rPr lang="fa-IR" sz="2800" b="0" dirty="0" smtClean="0">
                <a:effectLst/>
                <a:latin typeface="Arial" pitchFamily="34" charset="0"/>
                <a:cs typeface="Arial" pitchFamily="34" charset="0"/>
              </a:rPr>
            </a:br>
            <a:r>
              <a:rPr lang="fa-IR" sz="2800" dirty="0" smtClean="0">
                <a:effectLst/>
                <a:latin typeface="Arial" pitchFamily="34" charset="0"/>
                <a:cs typeface="Arial" pitchFamily="34" charset="0"/>
              </a:rPr>
              <a:t>ارزش دفتری </a:t>
            </a:r>
            <a:r>
              <a:rPr lang="fa-IR" sz="2800" b="0" dirty="0" smtClean="0">
                <a:effectLst/>
                <a:latin typeface="Arial" pitchFamily="34" charset="0"/>
                <a:cs typeface="Arial" pitchFamily="34" charset="0"/>
              </a:rPr>
              <a:t/>
            </a:r>
            <a:br>
              <a:rPr lang="fa-IR" sz="2800" b="0" dirty="0" smtClean="0">
                <a:effectLst/>
                <a:latin typeface="Arial" pitchFamily="34" charset="0"/>
                <a:cs typeface="Arial" pitchFamily="34" charset="0"/>
              </a:rPr>
            </a:br>
            <a:r>
              <a:rPr lang="fa-IR" sz="2800" b="0" dirty="0" smtClean="0">
                <a:effectLst/>
                <a:latin typeface="Arial" pitchFamily="34" charset="0"/>
                <a:cs typeface="Arial" pitchFamily="34" charset="0"/>
              </a:rPr>
              <a:t>ارزش دفتری یکی از مفاهیم حسابداری است و با استفاده از این معیار ارزش هر یک از اقلام دارایی بر اساس داده های تاریخی تعیین می گردد. درحقیقت همان ارقام و مقادیری است که در ترازنامه شرکت درج می شود . </a:t>
            </a:r>
            <a:br>
              <a:rPr lang="fa-IR" sz="2800" b="0" dirty="0" smtClean="0">
                <a:effectLst/>
                <a:latin typeface="Arial" pitchFamily="34" charset="0"/>
                <a:cs typeface="Arial" pitchFamily="34" charset="0"/>
              </a:rPr>
            </a:br>
            <a:r>
              <a:rPr lang="fa-IR" sz="2800" b="0" dirty="0" smtClean="0">
                <a:effectLst/>
              </a:rPr>
              <a:t>ارزش دفتری یک دارایی ثابت تفاوت بهای تمام شده از استهلاک انباشته یا ذخیره مربوطه است.</a:t>
            </a:r>
            <a:br>
              <a:rPr lang="fa-IR" sz="2800" b="0" dirty="0" smtClean="0">
                <a:effectLst/>
              </a:rPr>
            </a:br>
            <a:r>
              <a:rPr lang="fa-IR" sz="2800" b="0" dirty="0" smtClean="0">
                <a:effectLst/>
              </a:rPr>
              <a:t>ارزش دفتری سهام عادی مساوی است با مجموع حقوق صاحبان سهام که متعلق به سهام عادی است و برای محاسبه آن از تقسیم مجموع حقوق متعلق به سهامداران عادی بر تعداد سهام عادی نزد سهامداراتن استفاده می شود . </a:t>
            </a:r>
            <a:br>
              <a:rPr lang="fa-IR" sz="2800" b="0" dirty="0" smtClean="0">
                <a:effectLst/>
              </a:rPr>
            </a:br>
            <a:r>
              <a:rPr lang="fa-IR" sz="1800" b="0" dirty="0" smtClean="0">
                <a:effectLst/>
              </a:rPr>
              <a:t>                                     ارزش دفتری یک سهم عادی = </a:t>
            </a:r>
            <a:r>
              <a:rPr lang="en-US" sz="2800" dirty="0" smtClean="0"/>
              <a:t/>
            </a:r>
            <a:br>
              <a:rPr lang="en-US" sz="2800" dirty="0" smtClean="0"/>
            </a:br>
            <a:endParaRPr lang="en-US" sz="2800" b="0" dirty="0">
              <a:effectLst/>
              <a:latin typeface="Arial" pitchFamily="34" charset="0"/>
              <a:cs typeface="Arial" pitchFamily="34" charset="0"/>
            </a:endParaRP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331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428992" y="5000636"/>
            <a:ext cx="1047750" cy="4286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00042"/>
            <a:ext cx="8229600" cy="5214974"/>
          </a:xfrm>
        </p:spPr>
        <p:txBody>
          <a:bodyPr>
            <a:normAutofit fontScale="92500" lnSpcReduction="20000"/>
          </a:bodyPr>
          <a:lstStyle/>
          <a:p>
            <a:pPr>
              <a:buNone/>
            </a:pPr>
            <a:r>
              <a:rPr lang="fa-IR" dirty="0" smtClean="0"/>
              <a:t>ارزش بازار عبارت است از قیمت فروش یک قلم دارایی . مبنای تعیین قیمت بازار اوراق بهادار ،روند خرید و فروش آن در بورس اوراق بهادار است .به این ارزش ،ارزش مبادله نیز گفته می شود .</a:t>
            </a:r>
            <a:endParaRPr lang="en-US" dirty="0" smtClean="0"/>
          </a:p>
          <a:p>
            <a:pPr>
              <a:buNone/>
            </a:pPr>
            <a:r>
              <a:rPr lang="fa-IR" dirty="0" smtClean="0"/>
              <a:t>ارزش با فرض تداوم فعالیت </a:t>
            </a:r>
          </a:p>
          <a:p>
            <a:pPr>
              <a:buNone/>
            </a:pPr>
            <a:r>
              <a:rPr lang="fa-IR" dirty="0" smtClean="0"/>
              <a:t>ارزش با فرض تداوم فعالیت یعنی ارزش شرکت به عنوان یک واحد اقتصادی که قرار است فعالیت آن ادامه یابد . در این روش توانایی شرکت از نظر حجم فروش و ایجاد سود مبنای سنجش ارزش شرکت می باشد به عبارتی بر مبنای قدرت سودآوری که لازمه تداوم فعالیت است ، ارزیابی می شود .</a:t>
            </a:r>
          </a:p>
          <a:p>
            <a:pPr>
              <a:buNone/>
            </a:pPr>
            <a:r>
              <a:rPr lang="fa-IR" dirty="0" smtClean="0"/>
              <a:t>ارزش با فرض انحلال شرکت </a:t>
            </a:r>
          </a:p>
          <a:p>
            <a:pPr>
              <a:buNone/>
            </a:pPr>
            <a:r>
              <a:rPr lang="fa-IR" dirty="0" smtClean="0"/>
              <a:t>ارزش شرکت بر اساس این مفهوم عبارت است از وجوه نقدی که در زمان انحلال شرکت بابت فروش دارایی ها پس از کسر بدهی ها دریافت می کند .به ارزش محاسبه شده در این روش ، ارزش نهایی یا ارزش تصفیه هر سهم نیز گفته می شود .</a:t>
            </a:r>
          </a:p>
          <a:p>
            <a:pPr>
              <a:buNone/>
            </a:pPr>
            <a:endParaRPr lang="fa-IR" dirty="0" smtClean="0"/>
          </a:p>
          <a:p>
            <a:pPr>
              <a:buNone/>
            </a:pPr>
            <a:r>
              <a:rPr lang="fa-IR" sz="1900" dirty="0" smtClean="0"/>
              <a:t>ارزش تصفیه هر سهم =</a:t>
            </a:r>
          </a:p>
          <a:p>
            <a:pPr>
              <a:buNone/>
            </a:pPr>
            <a:endParaRPr lang="fa-IR" dirty="0" smtClean="0"/>
          </a:p>
          <a:p>
            <a:pPr>
              <a:buNone/>
            </a:pPr>
            <a:endParaRPr lang="fa-IR" dirty="0" smtClean="0"/>
          </a:p>
          <a:p>
            <a:pPr>
              <a:buNone/>
            </a:pPr>
            <a:endParaRPr lang="fa-IR" dirty="0" smtClean="0"/>
          </a:p>
        </p:txBody>
      </p:sp>
      <p:sp>
        <p:nvSpPr>
          <p:cNvPr id="3" name="Title 2"/>
          <p:cNvSpPr>
            <a:spLocks noGrp="1"/>
          </p:cNvSpPr>
          <p:nvPr>
            <p:ph type="title"/>
          </p:nvPr>
        </p:nvSpPr>
        <p:spPr>
          <a:xfrm>
            <a:off x="457200" y="274638"/>
            <a:ext cx="8229600" cy="439718"/>
          </a:xfrm>
        </p:spPr>
        <p:txBody>
          <a:bodyPr>
            <a:normAutofit fontScale="90000"/>
          </a:bodyPr>
          <a:lstStyle/>
          <a:p>
            <a:pPr algn="r"/>
            <a:r>
              <a:rPr lang="fa-IR" sz="2800" b="0" dirty="0" smtClean="0">
                <a:effectLst/>
                <a:latin typeface="Arial" pitchFamily="34" charset="0"/>
                <a:cs typeface="Arial" pitchFamily="34" charset="0"/>
              </a:rPr>
              <a:t>ارزش بازار (روز )</a:t>
            </a:r>
            <a:br>
              <a:rPr lang="fa-IR" sz="2800" b="0" dirty="0" smtClean="0">
                <a:effectLst/>
                <a:latin typeface="Arial" pitchFamily="34" charset="0"/>
                <a:cs typeface="Arial" pitchFamily="34" charset="0"/>
              </a:rPr>
            </a:br>
            <a:endParaRPr lang="en-US" sz="2800" b="0" dirty="0">
              <a:effectLst/>
              <a:latin typeface="Arial" pitchFamily="34" charset="0"/>
              <a:cs typeface="Arial" pitchFamily="34" charset="0"/>
            </a:endParaRPr>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276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643306" y="5072074"/>
            <a:ext cx="2724150" cy="4286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57166"/>
            <a:ext cx="8229600" cy="6215106"/>
          </a:xfrm>
        </p:spPr>
        <p:txBody>
          <a:bodyPr>
            <a:normAutofit/>
          </a:bodyPr>
          <a:lstStyle/>
          <a:p>
            <a:pPr>
              <a:buNone/>
            </a:pPr>
            <a:r>
              <a:rPr lang="fa-IR" sz="2400" dirty="0" smtClean="0"/>
              <a:t>مثال :اطلاعات زیر از دفاتر شرکتی استخراج شده است :</a:t>
            </a:r>
          </a:p>
          <a:p>
            <a:pPr>
              <a:buNone/>
            </a:pPr>
            <a:r>
              <a:rPr lang="fa-IR" sz="2400" dirty="0" smtClean="0"/>
              <a:t>تعداد سهام عادی 1000 سهم ده هزار ریالی ، اندوخته ها 5 میلیون ریال ،صرف سهام 1 میلیون ریال ،سود انباشته 3میلیون ریال ، سود حاصل از تصفیه 10میلیون ریال ،آخرین قیمت سهام معامله شده در بازار بورس اوراق بهادار 12000 ریال .</a:t>
            </a:r>
          </a:p>
          <a:p>
            <a:pPr>
              <a:buNone/>
            </a:pPr>
            <a:r>
              <a:rPr lang="fa-IR" sz="2400" dirty="0" smtClean="0"/>
              <a:t>مطلوبست : محاسبه ارزش اسمی ،ارزش دفتری ،ارزش روز ، ارزش نهایی </a:t>
            </a:r>
            <a:endParaRPr lang="en-US" sz="2400" dirty="0" smtClean="0"/>
          </a:p>
          <a:p>
            <a:pPr>
              <a:buNone/>
            </a:pPr>
            <a:r>
              <a:rPr lang="fa-IR" sz="2400" dirty="0" smtClean="0"/>
              <a:t>حل : ارزش اسمی 10000 ریال </a:t>
            </a:r>
          </a:p>
          <a:p>
            <a:pPr>
              <a:buNone/>
            </a:pPr>
            <a:r>
              <a:rPr lang="fa-IR" sz="2400" dirty="0" smtClean="0"/>
              <a:t>ارزش مبادله (بازار)12000 ریال </a:t>
            </a:r>
          </a:p>
          <a:p>
            <a:pPr>
              <a:buNone/>
            </a:pPr>
            <a:r>
              <a:rPr lang="fa-IR" sz="2400" dirty="0" smtClean="0"/>
              <a:t>             10000000 =سرمایه ،       10000*1000=سرمایه</a:t>
            </a:r>
          </a:p>
          <a:p>
            <a:pPr>
              <a:buNone/>
            </a:pPr>
            <a:r>
              <a:rPr lang="fa-IR" sz="2400" dirty="0" smtClean="0"/>
              <a:t>                                                      =ارزش دفتری </a:t>
            </a:r>
          </a:p>
          <a:p>
            <a:pPr>
              <a:buNone/>
            </a:pPr>
            <a:r>
              <a:rPr lang="fa-IR" sz="2400" dirty="0" smtClean="0"/>
              <a:t>     </a:t>
            </a:r>
          </a:p>
          <a:p>
            <a:pPr>
              <a:buNone/>
            </a:pPr>
            <a:r>
              <a:rPr lang="fa-IR" sz="2400" dirty="0" smtClean="0"/>
              <a:t>     </a:t>
            </a:r>
            <a:r>
              <a:rPr lang="fa-IR" sz="2000" dirty="0" smtClean="0"/>
              <a:t>19000</a:t>
            </a:r>
            <a:r>
              <a:rPr lang="fa-IR" sz="2400" dirty="0" smtClean="0"/>
              <a:t>           =                                             =</a:t>
            </a:r>
          </a:p>
          <a:p>
            <a:pPr>
              <a:buNone/>
            </a:pPr>
            <a:r>
              <a:rPr lang="fa-IR" sz="2400" dirty="0" smtClean="0"/>
              <a:t>                                                                  </a:t>
            </a:r>
          </a:p>
          <a:p>
            <a:pPr>
              <a:buNone/>
            </a:pPr>
            <a:r>
              <a:rPr lang="fa-IR" sz="2000" dirty="0" smtClean="0"/>
              <a:t>29000</a:t>
            </a:r>
            <a:r>
              <a:rPr lang="fa-IR" sz="2400" dirty="0" smtClean="0"/>
              <a:t>=                         =                            =ارزش نهایی (تصفیه )</a:t>
            </a:r>
            <a:endParaRPr lang="en-US" sz="2400" dirty="0"/>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331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000496" y="4000504"/>
            <a:ext cx="2343150" cy="428625"/>
          </a:xfrm>
          <a:prstGeom prst="rect">
            <a:avLst/>
          </a:prstGeom>
          <a:noFill/>
        </p:spPr>
      </p:pic>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3315"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571736" y="4786322"/>
            <a:ext cx="3486150" cy="438150"/>
          </a:xfrm>
          <a:prstGeom prst="rect">
            <a:avLst/>
          </a:prstGeom>
          <a:noFill/>
        </p:spPr>
      </p:pic>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3317"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071802" y="5572140"/>
            <a:ext cx="2171700" cy="542925"/>
          </a:xfrm>
          <a:prstGeom prst="rect">
            <a:avLst/>
          </a:prstGeom>
          <a:noFill/>
        </p:spPr>
      </p:pic>
      <p:sp>
        <p:nvSpPr>
          <p:cNvPr id="1332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3319"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643570" y="5643578"/>
            <a:ext cx="1790700" cy="4286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28868"/>
            <a:ext cx="8229600" cy="3578423"/>
          </a:xfrm>
        </p:spPr>
        <p:txBody>
          <a:bodyPr>
            <a:normAutofit fontScale="92500" lnSpcReduction="20000"/>
          </a:bodyPr>
          <a:lstStyle/>
          <a:p>
            <a:pPr algn="r" rtl="1">
              <a:buNone/>
            </a:pPr>
            <a:endParaRPr lang="fa-IR" sz="2400" dirty="0" smtClean="0"/>
          </a:p>
          <a:p>
            <a:pPr algn="r" rtl="1">
              <a:buNone/>
            </a:pPr>
            <a:endParaRPr lang="fa-IR" sz="2400" dirty="0" smtClean="0"/>
          </a:p>
          <a:p>
            <a:pPr algn="r" rtl="1">
              <a:buNone/>
            </a:pPr>
            <a:endParaRPr lang="fa-IR" sz="2400" dirty="0" smtClean="0"/>
          </a:p>
          <a:p>
            <a:pPr>
              <a:buNone/>
            </a:pPr>
            <a:r>
              <a:rPr lang="fa-IR" sz="2400" b="1" dirty="0" smtClean="0"/>
              <a:t>ارزشیابی انواع اوراق بهادار:</a:t>
            </a:r>
          </a:p>
          <a:p>
            <a:pPr algn="r" rtl="1">
              <a:buNone/>
            </a:pPr>
            <a:r>
              <a:rPr lang="fa-IR" sz="2400" dirty="0" smtClean="0"/>
              <a:t> درارزشیابی اوراق بهادار سه گام اساسی وجود دارد که باید مد نظر قرارگیرد.</a:t>
            </a:r>
          </a:p>
          <a:p>
            <a:pPr algn="r" rtl="1"/>
            <a:endParaRPr lang="fa-IR" sz="2400" dirty="0" smtClean="0"/>
          </a:p>
          <a:p>
            <a:pPr algn="r" rtl="1"/>
            <a:r>
              <a:rPr lang="fa-IR" sz="2400" dirty="0" smtClean="0"/>
              <a:t>گام اول :شناخت محیط کلان اقتصادی </a:t>
            </a:r>
          </a:p>
          <a:p>
            <a:pPr algn="r" rtl="1"/>
            <a:endParaRPr lang="fa-IR" sz="2400" dirty="0" smtClean="0"/>
          </a:p>
          <a:p>
            <a:pPr algn="r" rtl="1"/>
            <a:r>
              <a:rPr lang="fa-IR" sz="2400" dirty="0" smtClean="0"/>
              <a:t>گام دوم :تجزیه وتحلیل صنایع وشناسائی صنایع پیشرو یا آسیب پذیر </a:t>
            </a:r>
          </a:p>
          <a:p>
            <a:pPr algn="r" rtl="1"/>
            <a:endParaRPr lang="fa-IR" sz="2400" dirty="0" smtClean="0"/>
          </a:p>
          <a:p>
            <a:pPr algn="r" rtl="1"/>
            <a:r>
              <a:rPr lang="fa-IR" sz="2400" dirty="0" smtClean="0"/>
              <a:t>گام سوم :تجزیه وتحلیل شرکت </a:t>
            </a:r>
            <a:endParaRPr lang="en-US" sz="2400" dirty="0"/>
          </a:p>
        </p:txBody>
      </p:sp>
      <p:sp>
        <p:nvSpPr>
          <p:cNvPr id="2" name="Title 1"/>
          <p:cNvSpPr>
            <a:spLocks noGrp="1"/>
          </p:cNvSpPr>
          <p:nvPr>
            <p:ph type="title"/>
          </p:nvPr>
        </p:nvSpPr>
        <p:spPr>
          <a:xfrm>
            <a:off x="428596" y="274638"/>
            <a:ext cx="8258204" cy="2868610"/>
          </a:xfrm>
        </p:spPr>
        <p:txBody>
          <a:bodyPr>
            <a:normAutofit fontScale="90000"/>
          </a:bodyPr>
          <a:lstStyle/>
          <a:p>
            <a:pPr algn="r"/>
            <a:r>
              <a:rPr lang="fa-IR" sz="4000" dirty="0" smtClean="0"/>
              <a:t/>
            </a:r>
            <a:br>
              <a:rPr lang="fa-IR" sz="4000" dirty="0" smtClean="0"/>
            </a:br>
            <a:r>
              <a:rPr lang="fa-IR" sz="4000" dirty="0" smtClean="0"/>
              <a:t/>
            </a:r>
            <a:br>
              <a:rPr lang="fa-IR" sz="4000" dirty="0" smtClean="0"/>
            </a:br>
            <a:r>
              <a:rPr lang="fa-IR" sz="2200" dirty="0" smtClean="0">
                <a:effectLst/>
              </a:rPr>
              <a:t>ارزش ذاتی (ارزش جاری )</a:t>
            </a:r>
            <a:r>
              <a:rPr lang="fa-IR" sz="2200" b="0" dirty="0" smtClean="0">
                <a:effectLst/>
              </a:rPr>
              <a:t/>
            </a:r>
            <a:br>
              <a:rPr lang="fa-IR" sz="2200" b="0" dirty="0" smtClean="0">
                <a:effectLst/>
              </a:rPr>
            </a:br>
            <a:r>
              <a:rPr lang="fa-IR" sz="2200" b="0" dirty="0" smtClean="0">
                <a:effectLst/>
              </a:rPr>
              <a:t/>
            </a:r>
            <a:br>
              <a:rPr lang="fa-IR" sz="2200" b="0" dirty="0" smtClean="0">
                <a:effectLst/>
              </a:rPr>
            </a:br>
            <a:r>
              <a:rPr lang="fa-IR" sz="2700" b="0" dirty="0" smtClean="0">
                <a:effectLst/>
                <a:cs typeface="+mn-cs"/>
              </a:rPr>
              <a:t>زمانی از این مفهوم استفاده می شود که مسأله سرمایه گذاری در سهام و اوراق قرضه یک شرکت مطرح می گردد.سرمایه گذاران با این هدف که حداکثر بازده را بدست آورند ،ارزش شرکت را ارزیابی می کنند .معمولا ارزش ذاتی را ارزش سرمایه گذاری نیز می نامند .ارزش ذاتی یک قلم دارایی عبارت است از مجموع ارزش فعلی جریانات نقدی حاصل از یک قلم دارایی بر پایه نرخ بازده مورد انتظار سرمایه گذار .</a:t>
            </a:r>
            <a:br>
              <a:rPr lang="fa-IR" sz="2700" b="0" dirty="0" smtClean="0">
                <a:effectLst/>
                <a:cs typeface="+mn-cs"/>
              </a:rPr>
            </a:br>
            <a:r>
              <a:rPr lang="fa-IR" sz="2700" dirty="0" smtClean="0"/>
              <a:t/>
            </a:r>
            <a:br>
              <a:rPr lang="fa-IR" sz="2700" dirty="0" smtClean="0"/>
            </a:br>
            <a:r>
              <a:rPr lang="fa-IR" sz="4000" dirty="0" smtClean="0"/>
              <a:t/>
            </a:r>
            <a:br>
              <a:rPr lang="fa-IR" sz="4000" dirty="0" smtClean="0"/>
            </a:br>
            <a:endParaRPr lang="en-US" sz="4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1676</TotalTime>
  <Words>3876</Words>
  <Application>Microsoft Office PowerPoint</Application>
  <PresentationFormat>On-screen Show (4:3)</PresentationFormat>
  <Paragraphs>268</Paragraphs>
  <Slides>53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Arial</vt:lpstr>
      <vt:lpstr>B Zar</vt:lpstr>
      <vt:lpstr>Calibri</vt:lpstr>
      <vt:lpstr>Lucida Sans Unicode</vt:lpstr>
      <vt:lpstr>Symbol</vt:lpstr>
      <vt:lpstr>Verdana</vt:lpstr>
      <vt:lpstr>Wingdings</vt:lpstr>
      <vt:lpstr>Wingdings 2</vt:lpstr>
      <vt:lpstr>Wingdings 3</vt:lpstr>
      <vt:lpstr>Concourse</vt:lpstr>
      <vt:lpstr>به نام خداوند بخشنده مهربان </vt:lpstr>
      <vt:lpstr>مطالب قابل ارائه :</vt:lpstr>
      <vt:lpstr>مقدمه :</vt:lpstr>
      <vt:lpstr>PowerPoint Presentation</vt:lpstr>
      <vt:lpstr>از دیدگاه مدیران مالی ارزشیابی داراییهای مالی اهمیت قابل توجهی دارد زیرا آنان می خواهند که هدف به ((حداکثررساندن ثروت سهامداران)) تحقق یابد .مدیران در تصمیم گیری ها ، اهداف خود را به گونه ای تعیین می کنند که موجب افزایش تقاضای سرمایه گذاران برای خرید انواع اوراق بهادار شرکت گردد. </vt:lpstr>
      <vt:lpstr>ارزش اسمی  به موجب ماده 26 اصلاحیه قانون تجارت ، ارزش اسمی عبارت است از ارزشی که روی ورقه سهم یا برگ سهم نوشته شده است که به آن مبلغ اسمی سهم نیز گفته می شود . ارزش دفتری  ارزش دفتری یکی از مفاهیم حسابداری است و با استفاده از این معیار ارزش هر یک از اقلام دارایی بر اساس داده های تاریخی تعیین می گردد. درحقیقت همان ارقام و مقادیری است که در ترازنامه شرکت درج می شود .  ارزش دفتری یک دارایی ثابت تفاوت بهای تمام شده از استهلاک انباشته یا ذخیره مربوطه است. ارزش دفتری سهام عادی مساوی است با مجموع حقوق صاحبان سهام که متعلق به سهام عادی است و برای محاسبه آن از تقسیم مجموع حقوق متعلق به سهامداران عادی بر تعداد سهام عادی نزد سهامداراتن استفاده می شود .                                       ارزش دفتری یک سهم عادی =  </vt:lpstr>
      <vt:lpstr>ارزش بازار (روز ) </vt:lpstr>
      <vt:lpstr>PowerPoint Presentation</vt:lpstr>
      <vt:lpstr>  ارزش ذاتی (ارزش جاری )  زمانی از این مفهوم استفاده می شود که مسأله سرمایه گذاری در سهام و اوراق قرضه یک شرکت مطرح می گردد.سرمایه گذاران با این هدف که حداکثر بازده را بدست آورند ،ارزش شرکت را ارزیابی می کنند .معمولا ارزش ذاتی را ارزش سرمایه گذاری نیز می نامند .ارزش ذاتی یک قلم دارایی عبارت است از مجموع ارزش فعلی جریانات نقدی حاصل از یک قلم دارایی بر پایه نرخ بازده مورد انتظار سرمایه گذار .   </vt:lpstr>
      <vt:lpstr>PowerPoint Presentation</vt:lpstr>
      <vt:lpstr>PowerPoint Presentation</vt:lpstr>
      <vt:lpstr>نظریه ارزشیابی :</vt:lpstr>
      <vt:lpstr>اوراق قرضه وویژگیهای آن :</vt:lpstr>
      <vt:lpstr>PowerPoint Presentation</vt:lpstr>
      <vt:lpstr>PowerPoint Presentation</vt:lpstr>
      <vt:lpstr>مفهوم نرخ بازده تا سررسید :</vt:lpstr>
      <vt:lpstr>PowerPoint Presentation</vt:lpstr>
      <vt:lpstr>PowerPoint Presentation</vt:lpstr>
      <vt:lpstr>تغییرات نرخ بازده تاسررسید وتاثیرآن برارزش اوراق قرضه:</vt:lpstr>
      <vt:lpstr>PowerPoint Presentation</vt:lpstr>
      <vt:lpstr>PowerPoint Presentation</vt:lpstr>
      <vt:lpstr>PowerPoint Presentation</vt:lpstr>
      <vt:lpstr>PowerPoint Presentation</vt:lpstr>
      <vt:lpstr>PowerPoint Presentation</vt:lpstr>
      <vt:lpstr>PowerPoint Presentation</vt:lpstr>
      <vt:lpstr>رویکردهای ارزشیابی سهام عادی : </vt:lpstr>
      <vt:lpstr>.</vt:lpstr>
      <vt:lpstr>.</vt:lpstr>
      <vt:lpstr>مدل تنزيل سود نقدي (DDM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PowerPoint Presentation</vt:lpstr>
      <vt:lpstr>رابطه زیر برای محاسبه ارزش سهام در این مدل استفاده می شود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تبیین رابطه بین ارزشیابی دارایی مالی وارزش آفرینی.</vt:lpstr>
      <vt:lpstr>با تشکر افضلی</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jabrailian</dc:creator>
  <cp:lastModifiedBy>A</cp:lastModifiedBy>
  <cp:revision>434</cp:revision>
  <dcterms:created xsi:type="dcterms:W3CDTF">2013-10-12T09:11:52Z</dcterms:created>
  <dcterms:modified xsi:type="dcterms:W3CDTF">2020-03-10T09:17:27Z</dcterms:modified>
</cp:coreProperties>
</file>