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برنامه ریزی پیش ازدبستان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3100" b="1" dirty="0" smtClean="0">
                <a:solidFill>
                  <a:prstClr val="black"/>
                </a:solidFill>
                <a:latin typeface="Calibri" panose="020F0502020204030204"/>
                <a:ea typeface="+mn-ea"/>
                <a:cs typeface="B Lotus" pitchFamily="2" charset="-78"/>
              </a:rPr>
              <a:t>جلسه دوم</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1115121"/>
            <a:ext cx="11153103" cy="6213141"/>
          </a:xfrm>
        </p:spPr>
        <p:txBody>
          <a:bodyPr>
            <a:noAutofit/>
          </a:bodyPr>
          <a:lstStyle/>
          <a:p>
            <a:pPr algn="r" rtl="1">
              <a:buFont typeface="Wingdings" pitchFamily="2" charset="2"/>
              <a:buChar char="Ø"/>
            </a:pPr>
            <a:r>
              <a:rPr lang="fa-IR" sz="2800" b="1" dirty="0" smtClean="0"/>
              <a:t> </a:t>
            </a:r>
            <a:r>
              <a:rPr lang="fa-IR" sz="2800" b="1" dirty="0" smtClean="0">
                <a:cs typeface="B Lotus" pitchFamily="2" charset="-78"/>
              </a:rPr>
              <a:t>ارکان برنامه درسی:</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1ـ انتخاب اهداف</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2ـ انتخاب محتوا</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3ـ سازماندهی محتوا</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4ـ انتخاب روشهای یادگیری ـ یاددهی</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5ـ ارزشیابی</a:t>
            </a:r>
            <a:r>
              <a:rPr lang="en-US" sz="2800" dirty="0" smtClean="0"/>
              <a:t/>
            </a:r>
            <a:br>
              <a:rPr lang="en-US" sz="2800" dirty="0" smtClean="0"/>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en-US" sz="2800" dirty="0" smtClean="0">
                <a:effectLst/>
                <a:latin typeface="Calibri" panose="020F0502020204030204" pitchFamily="34" charset="0"/>
                <a:ea typeface="Calibri" panose="020F0502020204030204" pitchFamily="34" charset="0"/>
                <a:cs typeface="B Lotus" pitchFamily="2" charset="-78"/>
              </a:rPr>
              <a:t/>
            </a:r>
            <a:br>
              <a:rPr lang="en-US" sz="2800" dirty="0" smtClean="0">
                <a:effectLst/>
                <a:latin typeface="Calibri" panose="020F0502020204030204" pitchFamily="34" charset="0"/>
                <a:ea typeface="Calibri" panose="020F0502020204030204" pitchFamily="34" charset="0"/>
                <a:cs typeface="B Lotus" pitchFamily="2" charset="-78"/>
              </a:rPr>
            </a:br>
            <a:endParaRPr lang="en-US" sz="2800" dirty="0">
              <a:cs typeface="B Lotus" pitchFamily="2" charset="-78"/>
            </a:endParaRPr>
          </a:p>
        </p:txBody>
      </p:sp>
    </p:spTree>
    <p:extLst>
      <p:ext uri="{BB962C8B-B14F-4D97-AF65-F5344CB8AC3E}">
        <p14:creationId xmlns:p14="http://schemas.microsoft.com/office/powerpoint/2010/main" xmlns=""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7158" y="261257"/>
            <a:ext cx="10856890" cy="6923314"/>
          </a:xfrm>
        </p:spPr>
        <p:txBody>
          <a:bodyPr>
            <a:normAutofit fontScale="90000"/>
          </a:bodyPr>
          <a:lstStyle/>
          <a:p>
            <a:pPr algn="r" rtl="1">
              <a:buFont typeface="Wingdings" pitchFamily="2" charset="2"/>
              <a:buChar char="Ø"/>
            </a:pP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t>
            </a:r>
            <a:r>
              <a:rPr lang="fa-IR" sz="3100" b="1" dirty="0" smtClean="0">
                <a:cs typeface="B Lotus" pitchFamily="2" charset="-78"/>
              </a:rPr>
              <a:t>در واقع برنامه ریزی درسی به هشت سوال زیر باید پاسخ دهد:</a:t>
            </a:r>
            <a:br>
              <a:rPr lang="fa-IR" sz="31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1- چرا آموزش دهیم ؟ </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2- چه کسی آموزش دهد ؟  </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3- چه کسی را آموزش دهیم؟  </a:t>
            </a:r>
            <a:br>
              <a:rPr lang="fa-IR" sz="2800" dirty="0" smtClean="0">
                <a:cs typeface="B Lotus" pitchFamily="2" charset="-78"/>
              </a:rPr>
            </a:br>
            <a:r>
              <a:rPr lang="fa-IR" sz="2800" dirty="0" smtClean="0">
                <a:cs typeface="B Lotus" pitchFamily="2" charset="-78"/>
              </a:rPr>
              <a:t> </a:t>
            </a:r>
            <a:br>
              <a:rPr lang="fa-IR" sz="2800" dirty="0" smtClean="0">
                <a:cs typeface="B Lotus" pitchFamily="2" charset="-78"/>
              </a:rPr>
            </a:br>
            <a:r>
              <a:rPr lang="fa-IR" sz="2800" dirty="0" smtClean="0">
                <a:cs typeface="B Lotus" pitchFamily="2" charset="-78"/>
              </a:rPr>
              <a:t>4- چه چیزی را آموزش دهیم؟</a:t>
            </a:r>
            <a:br>
              <a:rPr lang="fa-IR" sz="2800" dirty="0" smtClean="0">
                <a:cs typeface="B Lotus" pitchFamily="2" charset="-78"/>
              </a:rPr>
            </a:br>
            <a:r>
              <a:rPr lang="fa-IR" sz="2800" dirty="0" smtClean="0">
                <a:cs typeface="B Lotus" pitchFamily="2" charset="-78"/>
              </a:rPr>
              <a:t>   </a:t>
            </a:r>
            <a:br>
              <a:rPr lang="fa-IR" sz="2800" dirty="0" smtClean="0">
                <a:cs typeface="B Lotus" pitchFamily="2" charset="-78"/>
              </a:rPr>
            </a:br>
            <a:r>
              <a:rPr lang="fa-IR" sz="2800" dirty="0" smtClean="0">
                <a:cs typeface="B Lotus" pitchFamily="2" charset="-78"/>
              </a:rPr>
              <a:t> 5- چگونه آموزش دهیم ؟     </a:t>
            </a:r>
            <a:br>
              <a:rPr lang="fa-IR" sz="2800" dirty="0" smtClean="0">
                <a:cs typeface="B Lotus" pitchFamily="2" charset="-78"/>
              </a:rPr>
            </a:br>
            <a:r>
              <a:rPr lang="fa-IR" sz="2800" dirty="0" smtClean="0">
                <a:cs typeface="B Lotus" pitchFamily="2" charset="-78"/>
              </a:rPr>
              <a:t> </a:t>
            </a:r>
            <a:br>
              <a:rPr lang="fa-IR" sz="2800" dirty="0" smtClean="0">
                <a:cs typeface="B Lotus" pitchFamily="2" charset="-78"/>
              </a:rPr>
            </a:br>
            <a:r>
              <a:rPr lang="fa-IR" sz="2800" dirty="0" smtClean="0">
                <a:cs typeface="B Lotus" pitchFamily="2" charset="-78"/>
              </a:rPr>
              <a:t> 6- چه موقع آموزش دهیم ؟  </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 7- کجا آموزش دهیم ؟  </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 8- چگونه آموزش را ارزشیابی کنیم ؟</a:t>
            </a:r>
            <a:r>
              <a:rPr lang="en-US" sz="3200" dirty="0" smtClean="0"/>
              <a:t/>
            </a:r>
            <a:br>
              <a:rPr lang="en-US" sz="3200" dirty="0" smtClean="0"/>
            </a:br>
            <a:r>
              <a:rPr lang="en-US" sz="3100" dirty="0" smtClean="0">
                <a:effectLst/>
                <a:latin typeface="Calibri" panose="020F0502020204030204" pitchFamily="34" charset="0"/>
                <a:ea typeface="Calibri" panose="020F0502020204030204" pitchFamily="34" charset="0"/>
                <a:cs typeface="Arial" panose="020B0604020202020204" pitchFamily="34" charset="0"/>
              </a:rPr>
              <a:t/>
            </a:r>
            <a:br>
              <a:rPr lang="en-US" sz="3100" dirty="0" smtClean="0">
                <a:effectLst/>
                <a:latin typeface="Calibri" panose="020F0502020204030204" pitchFamily="34" charset="0"/>
                <a:ea typeface="Calibri" panose="020F0502020204030204" pitchFamily="34" charset="0"/>
                <a:cs typeface="Arial" panose="020B0604020202020204" pitchFamily="34" charset="0"/>
              </a:rPr>
            </a:br>
            <a:endParaRPr lang="en-US" sz="3100" dirty="0">
              <a:cs typeface="B Lotus" panose="00000400000000000000"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1200740"/>
            <a:ext cx="11289803" cy="5317626"/>
          </a:xfrm>
        </p:spPr>
        <p:txBody>
          <a:bodyPr>
            <a:normAutofit fontScale="90000"/>
          </a:bodyPr>
          <a:lstStyle/>
          <a:p>
            <a:pPr algn="r" rtl="1">
              <a:buFont typeface="Wingdings" pitchFamily="2" charset="2"/>
              <a:buChar char="Ø"/>
            </a:pPr>
            <a:r>
              <a:rPr lang="fa-IR" sz="3100" b="1" dirty="0" smtClean="0">
                <a:cs typeface="B Lotus" pitchFamily="2" charset="-78"/>
              </a:rPr>
              <a:t>برنامه آموزشی:</a:t>
            </a:r>
            <a:br>
              <a:rPr lang="fa-IR" sz="3100" b="1" dirty="0" smtClean="0">
                <a:cs typeface="B Lotus" pitchFamily="2" charset="-78"/>
              </a:rPr>
            </a:b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برنامه آموزشي: فرآيند تشخيص وضعيت موجود و مطلوب ، تعيين اهداف نظام آموزشي ، سياستگذاري ، تعيين شاخصها و رويه ها ، تخصيص منابع و امكانات ، نيروها ، بودجه و روش تحقق آن اهداف ، برنامه ريزي آموزشي ناميده مي شود .</a:t>
            </a:r>
            <a:br>
              <a:rPr lang="fa-IR" sz="3100" dirty="0" smtClean="0">
                <a:cs typeface="B Lotus" pitchFamily="2" charset="-78"/>
              </a:rPr>
            </a:b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  لکت (</a:t>
            </a:r>
            <a:r>
              <a:rPr lang="en-US" sz="3100" dirty="0" smtClean="0">
                <a:cs typeface="B Lotus" pitchFamily="2" charset="-78"/>
              </a:rPr>
              <a:t>Leonard </a:t>
            </a:r>
            <a:r>
              <a:rPr lang="en-US" sz="3100" dirty="0" err="1" smtClean="0">
                <a:cs typeface="B Lotus" pitchFamily="2" charset="-78"/>
              </a:rPr>
              <a:t>Lecth</a:t>
            </a:r>
            <a:r>
              <a:rPr lang="en-US" sz="3100" dirty="0" smtClean="0">
                <a:cs typeface="B Lotus" pitchFamily="2" charset="-78"/>
              </a:rPr>
              <a:t>) </a:t>
            </a:r>
            <a:r>
              <a:rPr lang="fa-IR" sz="3100" dirty="0" smtClean="0">
                <a:cs typeface="B Lotus" pitchFamily="2" charset="-78"/>
              </a:rPr>
              <a:t> ) در تعریفی جامع و کامل تر از برنامه ریزی آموزشی معتقد است برنامه ریزی آموزشی فراگردی است جهت تعیین کردن هدفهای مناسب ، تشخیص مسائل ، نیازها و امکانات و محدودیتهایی که برای رسیدن به آن هدفها وجود دارد،یا احتمالا وجود خواهند داشت و تنظیم کردن فعالیتها و برنامه هایی که جهت رسیدن به هدفها لازم است.</a:t>
            </a:r>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535577" y="1122363"/>
            <a:ext cx="11247120" cy="3985214"/>
          </a:xfrm>
        </p:spPr>
        <p:txBody>
          <a:bodyPr>
            <a:normAutofit fontScale="90000"/>
          </a:bodyPr>
          <a:lstStyle/>
          <a:p>
            <a:pPr algn="r"/>
            <a:r>
              <a:rPr lang="en-US" dirty="0" smtClean="0"/>
              <a:t> </a:t>
            </a:r>
            <a:r>
              <a:rPr lang="fa-IR" dirty="0" smtClean="0"/>
              <a:t/>
            </a:r>
            <a:br>
              <a:rPr lang="fa-IR" dirty="0" smtClean="0"/>
            </a:br>
            <a:r>
              <a:rPr lang="fa-IR" dirty="0" smtClean="0"/>
              <a:t/>
            </a:r>
            <a:br>
              <a:rPr lang="fa-IR" dirty="0" smtClean="0"/>
            </a:br>
            <a:r>
              <a:rPr lang="fa-IR" sz="3100" dirty="0" smtClean="0">
                <a:cs typeface="B Lotus" pitchFamily="2" charset="-78"/>
              </a:rPr>
              <a:t>از نظر فیلیپ کومز، کارشناس برجسته یونسکو:</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 برنامه ریزی آموزشی ((کاربرد تجزیه و تحلیل منطقی در آموزش و پرورش به منظور افزایش کارآیی ))است.یعنی کار برنامه ریز آموزشی، تحلیل نظام دار و منطقی مسائل و مشکلات آنی و آتی آموزش و پرورش و تلاش به منظور حل  اين مشکلات است. این اقدام نهایتاً بهره وری و کارآیی نظام آموزشی را افزایش خواهد داد و محور آن نظام آموزشی تلقی می شود. برنامه ریزی آموزشی را می توان ((سازماندهی یا اصلاح فعالیت ها، تجهیز منابع و امکانات آموزشی برای تحقق بهتر اهداف آموزشی )) تعریف نمود. </a:t>
            </a:r>
            <a:r>
              <a:rPr lang="en-US" sz="3100" dirty="0" smtClean="0">
                <a:cs typeface="B Lotus" pitchFamily="2" charset="-78"/>
              </a:rPr>
              <a:t/>
            </a:r>
            <a:br>
              <a:rPr lang="en-US" sz="3100" dirty="0" smtClean="0">
                <a:cs typeface="B Lotus" pitchFamily="2" charset="-78"/>
              </a:rPr>
            </a:br>
            <a:endParaRPr lang="en-US" sz="3100" dirty="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0"/>
            <a:ext cx="11333408" cy="6662057"/>
          </a:xfrm>
        </p:spPr>
        <p:txBody>
          <a:bodyPr>
            <a:normAutofit/>
          </a:bodyPr>
          <a:lstStyle/>
          <a:p>
            <a:pPr algn="r" rtl="1">
              <a:buFont typeface="Wingdings" pitchFamily="2" charset="2"/>
              <a:buChar char="Ø"/>
            </a:pPr>
            <a:r>
              <a:rPr lang="fa-IR" sz="2800" b="1" dirty="0" smtClean="0">
                <a:cs typeface="B Lotus" pitchFamily="2" charset="-78"/>
              </a:rPr>
              <a:t>  انواع برنامه ریزی آموزشی:</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500" b="1" dirty="0" smtClean="0">
                <a:cs typeface="B Lotus" pitchFamily="2" charset="-78"/>
              </a:rPr>
              <a:t>انواع برنامه ریزی آموزشی:</a:t>
            </a:r>
            <a:br>
              <a:rPr lang="fa-IR" sz="2500" b="1"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1- طرح ریزی آموزش وپرورش   </a:t>
            </a:r>
            <a:br>
              <a:rPr lang="fa-IR" sz="2800" dirty="0" smtClean="0">
                <a:cs typeface="B Lotus" pitchFamily="2" charset="-78"/>
              </a:rPr>
            </a:br>
            <a:r>
              <a:rPr lang="fa-IR" sz="2800" dirty="0" smtClean="0">
                <a:cs typeface="B Lotus" pitchFamily="2" charset="-78"/>
              </a:rPr>
              <a:t> 2- برنامه ریزی نیروی انسانی  </a:t>
            </a:r>
            <a:br>
              <a:rPr lang="fa-IR" sz="2800" dirty="0" smtClean="0">
                <a:cs typeface="B Lotus" pitchFamily="2" charset="-78"/>
              </a:rPr>
            </a:br>
            <a:r>
              <a:rPr lang="fa-IR" sz="2800" dirty="0" smtClean="0">
                <a:cs typeface="B Lotus" pitchFamily="2" charset="-78"/>
              </a:rPr>
              <a:t> 3- برنامه ریزی درسی</a:t>
            </a: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4- برنامه ریزی آموزش وپرورش</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b="1" dirty="0" smtClean="0">
                <a:cs typeface="B Lotus" pitchFamily="2" charset="-78"/>
              </a:rPr>
              <a:t>1- طرح‌ریزى آموزش و پرورش</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طرح‌ریزى آموزش و پرورش: به تهیه برنامه‌ای اطلاق می شود که هدفی کاملا مشخص و قابل اندازه گیری و ارزیابی داشته و محدودۀ زمانی اجرایی آنها معلوم باشد. همچنین منابع مالی و انسانی و فنی مورد استفاده در برنامه ریزی بطور مشخص تعیین شده باشد. طرح تهیه کتاب‌هاى درسی، طرح مبارزه با بى‌سوادی، طرح تربیت معلم فنى و حرفه‌ای، طرح تربیت مشاوران دوره راهنمایى و غیره نمونه هایی از طرح های آموزش و پرورش می باشند. </a:t>
            </a:r>
            <a:endParaRPr lang="en-US" sz="2800"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277222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535577" y="640081"/>
            <a:ext cx="11090365" cy="6048102"/>
          </a:xfrm>
        </p:spPr>
        <p:txBody>
          <a:bodyPr>
            <a:noAutofit/>
          </a:bodyPr>
          <a:lstStyle/>
          <a:p>
            <a:pPr algn="r" rtl="1"/>
            <a:r>
              <a:rPr lang="fa-IR" sz="2800" b="1" dirty="0" smtClean="0">
                <a:cs typeface="B Lotus" pitchFamily="2" charset="-78"/>
              </a:rPr>
              <a:t> 2- برنامه‌ریزى نیروى انسانی</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برنامه‌ریزى نیروى انسانى :شامل برنامه‌ریزى براى تربیت عموم کارکنان است، از کارگران نیمه ماهر و ماهر گرفته تا تکنسین‌ها، مهندسان، دکترها، معلمان و استادان و سایر متخصصان. برنامه‌ریزى نیروى انسانى مستقیماً با برنامه‌ریزى اقتصادى مربوط است؛ زیرا هدف آن تربیت افرادى است که باید چرخ‌هاى اقتصاد کشور را به حرکت درآورند. به‌طور کلی، برنامه‌ریزى نیروى انسانى بیشتر به آن جنبه آموزش و پرورش تکیه مى‌کند که به تربیت افراد براى دنیاى کار مى‌پردازد، و با ابعاد دیگر آموزش و پرورش از قبیل پرورش اجتماعی، فردى و هنری، مستقیماً سر و کار ندارد. </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en-US" sz="2800" dirty="0" smtClean="0">
                <a:cs typeface="B Lotus" pitchFamily="2" charset="-78"/>
              </a:rPr>
              <a:t/>
            </a:r>
            <a:br>
              <a:rPr lang="en-US" sz="2800" dirty="0" smtClean="0">
                <a:cs typeface="B Lotus" pitchFamily="2" charset="-78"/>
              </a:rPr>
            </a:br>
            <a:r>
              <a:rPr lang="en-US" sz="2800" dirty="0" smtClean="0">
                <a:cs typeface="B Lotus" pitchFamily="2" charset="-78"/>
              </a:rPr>
              <a:t/>
            </a:r>
            <a:br>
              <a:rPr lang="en-US" sz="2800" dirty="0" smtClean="0">
                <a:cs typeface="B Lotus" pitchFamily="2" charset="-78"/>
              </a:rPr>
            </a:br>
            <a:endParaRPr lang="en-US" sz="2800" dirty="0">
              <a:cs typeface="B Lotus" pitchFamily="2" charset="-78"/>
            </a:endParaRPr>
          </a:p>
        </p:txBody>
      </p:sp>
    </p:spTree>
    <p:extLst>
      <p:ext uri="{BB962C8B-B14F-4D97-AF65-F5344CB8AC3E}">
        <p14:creationId xmlns:p14="http://schemas.microsoft.com/office/powerpoint/2010/main" xmlns="" val="277222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0"/>
            <a:ext cx="11333408" cy="5185954"/>
          </a:xfrm>
        </p:spPr>
        <p:txBody>
          <a:bodyPr>
            <a:normAutofit/>
          </a:bodyPr>
          <a:lstStyle/>
          <a:p>
            <a:pPr algn="r" rtl="1"/>
            <a:r>
              <a:rPr lang="fa-IR" sz="2800" b="1" dirty="0" smtClean="0">
                <a:cs typeface="B Lotus" pitchFamily="2" charset="-78"/>
              </a:rPr>
              <a:t> 3 - برنامه ریزی درسی</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برنامه ریزی درسی: به یادگیری و طراحی عناصر و عوامل مختلف آن  مربوط می شود.فرایند یادگیری با عوامل گوناگون ارتباط دارد که هر یک از آنها در جریان و چگونگی یادگیری موثر است.استعدادها و تواناییهای فراگیرنده ، محتوای برنامه درسی، نقش معلم، ارتباط متقابل دانش آموزان، فضای یادگیری و وسایل آموزشی هر کدام به نوعی در یادگیری موثر هستند. این عوامل باید به صورت یک مجموعه بهم پیوسته عمل کنند و هر عامل جزئی از کل محسوب شود.</a:t>
            </a: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مجموعه قواعد وضوابطی که به همه عوامل و عناصر یادگیری منطق و سازمان می دهد و به فعالیت های یادگیری نظم می بخشد برنامه درسی است.</a:t>
            </a:r>
            <a:endParaRPr lang="en-US" sz="2800"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2772222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511381"/>
          </a:xfrm>
        </p:spPr>
        <p:txBody>
          <a:bodyPr>
            <a:normAutofit/>
          </a:bodyPr>
          <a:lstStyle/>
          <a:p>
            <a:pPr lvl="0">
              <a:spcBef>
                <a:spcPts val="1000"/>
              </a:spcBef>
            </a:pPr>
            <a:r>
              <a:rPr lang="fa-IR" sz="2800" b="1" dirty="0" smtClean="0">
                <a:cs typeface="B Lotus" panose="00000400000000000000" pitchFamily="2" charset="-78"/>
              </a:rPr>
              <a:t>پایان </a:t>
            </a:r>
            <a:r>
              <a:rPr lang="fa-IR" sz="2800" b="1" smtClean="0">
                <a:cs typeface="B Lotus" panose="00000400000000000000" pitchFamily="2" charset="-78"/>
              </a:rPr>
              <a:t>جلسه دوم</a:t>
            </a: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32</Words>
  <Application>Microsoft Office PowerPoint</Application>
  <PresentationFormat>Custom</PresentationFormat>
  <Paragraphs>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گروه تربیت کودک   آموزشکده قدسیه ساری    درس برنامه ریزی پیش ازدبستان  جلسه دوم  مدرس: مهرانگیز خادملو </vt:lpstr>
      <vt:lpstr> ارکان برنامه درسی:  1ـ انتخاب اهداف  2ـ انتخاب محتوا  3ـ سازماندهی محتوا  4ـ انتخاب روشهای یادگیری ـ یاددهی  5ـ ارزشیابی     </vt:lpstr>
      <vt:lpstr>          در واقع برنامه ریزی درسی به هشت سوال زیر باید پاسخ دهد:  1- چرا آموزش دهیم ؟   2- چه کسی آموزش دهد ؟    3- چه کسی را آموزش دهیم؟     4- چه چیزی را آموزش دهیم؟      5- چگونه آموزش دهیم ؟         6- چه موقع آموزش دهیم ؟     7- کجا آموزش دهیم ؟     8- چگونه آموزش را ارزشیابی کنیم ؟  </vt:lpstr>
      <vt:lpstr>برنامه آموزشی:  برنامه آموزشي: فرآيند تشخيص وضعيت موجود و مطلوب ، تعيين اهداف نظام آموزشي ، سياستگذاري ، تعيين شاخصها و رويه ها ، تخصيص منابع و امكانات ، نيروها ، بودجه و روش تحقق آن اهداف ، برنامه ريزي آموزشي ناميده مي شود .    لکت (Leonard Lecth)  ) در تعریفی جامع و کامل تر از برنامه ریزی آموزشی معتقد است برنامه ریزی آموزشی فراگردی است جهت تعیین کردن هدفهای مناسب ، تشخیص مسائل ، نیازها و امکانات و محدودیتهایی که برای رسیدن به آن هدفها وجود دارد،یا احتمالا وجود خواهند داشت و تنظیم کردن فعالیتها و برنامه هایی که جهت رسیدن به هدفها لازم است.  </vt:lpstr>
      <vt:lpstr>   از نظر فیلیپ کومز، کارشناس برجسته یونسکو:   برنامه ریزی آموزشی ((کاربرد تجزیه و تحلیل منطقی در آموزش و پرورش به منظور افزایش کارآیی ))است.یعنی کار برنامه ریز آموزشی، تحلیل نظام دار و منطقی مسائل و مشکلات آنی و آتی آموزش و پرورش و تلاش به منظور حل  اين مشکلات است. این اقدام نهایتاً بهره وری و کارآیی نظام آموزشی را افزایش خواهد داد و محور آن نظام آموزشی تلقی می شود. برنامه ریزی آموزشی را می توان ((سازماندهی یا اصلاح فعالیت ها، تجهیز منابع و امکانات آموزشی برای تحقق بهتر اهداف آموزشی )) تعریف نمود.  </vt:lpstr>
      <vt:lpstr>  انواع برنامه ریزی آموزشی:  انواع برنامه ریزی آموزشی:  1- طرح ریزی آموزش وپرورش     2- برنامه ریزی نیروی انسانی    3- برنامه ریزی درسی 4- برنامه ریزی آموزش وپرورش  1- طرح‌ریزى آموزش و پرورش  طرح‌ریزى آموزش و پرورش: به تهیه برنامه‌ای اطلاق می شود که هدفی کاملا مشخص و قابل اندازه گیری و ارزیابی داشته و محدودۀ زمانی اجرایی آنها معلوم باشد. همچنین منابع مالی و انسانی و فنی مورد استفاده در برنامه ریزی بطور مشخص تعیین شده باشد. طرح تهیه کتاب‌هاى درسی، طرح مبارزه با بى‌سوادی، طرح تربیت معلم فنى و حرفه‌ای، طرح تربیت مشاوران دوره راهنمایى و غیره نمونه هایی از طرح های آموزش و پرورش می باشند. </vt:lpstr>
      <vt:lpstr> 2- برنامه‌ریزى نیروى انسانی   برنامه‌ریزى نیروى انسانى :شامل برنامه‌ریزى براى تربیت عموم کارکنان است، از کارگران نیمه ماهر و ماهر گرفته تا تکنسین‌ها، مهندسان، دکترها، معلمان و استادان و سایر متخصصان. برنامه‌ریزى نیروى انسانى مستقیماً با برنامه‌ریزى اقتصادى مربوط است؛ زیرا هدف آن تربیت افرادى است که باید چرخ‌هاى اقتصاد کشور را به حرکت درآورند. به‌طور کلی، برنامه‌ریزى نیروى انسانى بیشتر به آن جنبه آموزش و پرورش تکیه مى‌کند که به تربیت افراد براى دنیاى کار مى‌پردازد، و با ابعاد دیگر آموزش و پرورش از قبیل پرورش اجتماعی، فردى و هنری، مستقیماً سر و کار ندارد.     </vt:lpstr>
      <vt:lpstr> 3 - برنامه ریزی درسی   برنامه ریزی درسی: به یادگیری و طراحی عناصر و عوامل مختلف آن  مربوط می شود.فرایند یادگیری با عوامل گوناگون ارتباط دارد که هر یک از آنها در جریان و چگونگی یادگیری موثر است.استعدادها و تواناییهای فراگیرنده ، محتوای برنامه درسی، نقش معلم، ارتباط متقابل دانش آموزان، فضای یادگیری و وسایل آموزشی هر کدام به نوعی در یادگیری موثر هستند. این عوامل باید به صورت یک مجموعه بهم پیوسته عمل کنند و هر عامل جزئی از کل محسوب شود. مجموعه قواعد وضوابطی که به همه عوامل و عناصر یادگیری منطق و سازمان می دهد و به فعالیت های یادگیری نظم می بخشد برنامه درسی است.</vt:lpstr>
      <vt:lpstr>پایان جلسه دوم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24</cp:revision>
  <dcterms:created xsi:type="dcterms:W3CDTF">2020-03-06T13:05:04Z</dcterms:created>
  <dcterms:modified xsi:type="dcterms:W3CDTF">2020-03-06T14:12:09Z</dcterms:modified>
</cp:coreProperties>
</file>