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62"/>
  </p:notesMasterIdLst>
  <p:sldIdLst>
    <p:sldId id="256" r:id="rId2"/>
    <p:sldId id="351" r:id="rId3"/>
    <p:sldId id="257" r:id="rId4"/>
    <p:sldId id="344" r:id="rId5"/>
    <p:sldId id="348" r:id="rId6"/>
    <p:sldId id="346" r:id="rId7"/>
    <p:sldId id="347" r:id="rId8"/>
    <p:sldId id="350" r:id="rId9"/>
    <p:sldId id="325" r:id="rId10"/>
    <p:sldId id="327" r:id="rId11"/>
    <p:sldId id="326" r:id="rId12"/>
    <p:sldId id="260" r:id="rId13"/>
    <p:sldId id="342" r:id="rId14"/>
    <p:sldId id="292" r:id="rId15"/>
    <p:sldId id="301" r:id="rId16"/>
    <p:sldId id="293" r:id="rId17"/>
    <p:sldId id="302" r:id="rId18"/>
    <p:sldId id="295" r:id="rId19"/>
    <p:sldId id="336" r:id="rId20"/>
    <p:sldId id="294" r:id="rId21"/>
    <p:sldId id="337" r:id="rId22"/>
    <p:sldId id="283" r:id="rId23"/>
    <p:sldId id="303" r:id="rId24"/>
    <p:sldId id="328" r:id="rId25"/>
    <p:sldId id="338" r:id="rId26"/>
    <p:sldId id="286" r:id="rId27"/>
    <p:sldId id="304" r:id="rId28"/>
    <p:sldId id="329" r:id="rId29"/>
    <p:sldId id="339" r:id="rId30"/>
    <p:sldId id="284" r:id="rId31"/>
    <p:sldId id="305" r:id="rId32"/>
    <p:sldId id="324" r:id="rId33"/>
    <p:sldId id="340" r:id="rId34"/>
    <p:sldId id="285" r:id="rId35"/>
    <p:sldId id="306" r:id="rId36"/>
    <p:sldId id="287" r:id="rId37"/>
    <p:sldId id="307" r:id="rId38"/>
    <p:sldId id="288" r:id="rId39"/>
    <p:sldId id="308" r:id="rId40"/>
    <p:sldId id="298" r:id="rId41"/>
    <p:sldId id="309" r:id="rId42"/>
    <p:sldId id="312" r:id="rId43"/>
    <p:sldId id="313" r:id="rId44"/>
    <p:sldId id="290" r:id="rId45"/>
    <p:sldId id="310" r:id="rId46"/>
    <p:sldId id="289" r:id="rId47"/>
    <p:sldId id="341" r:id="rId48"/>
    <p:sldId id="296" r:id="rId49"/>
    <p:sldId id="316" r:id="rId50"/>
    <p:sldId id="314" r:id="rId51"/>
    <p:sldId id="343" r:id="rId52"/>
    <p:sldId id="317" r:id="rId53"/>
    <p:sldId id="331" r:id="rId54"/>
    <p:sldId id="297" r:id="rId55"/>
    <p:sldId id="333" r:id="rId56"/>
    <p:sldId id="299" r:id="rId57"/>
    <p:sldId id="334" r:id="rId58"/>
    <p:sldId id="300" r:id="rId59"/>
    <p:sldId id="335" r:id="rId60"/>
    <p:sldId id="34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2" d="100"/>
          <a:sy n="72" d="100"/>
        </p:scale>
        <p:origin x="6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2D0C4-9D5C-4BE2-9A4C-05CB2FA65127}" type="datetimeFigureOut">
              <a:rPr lang="en-US" smtClean="0"/>
              <a:t>3/12/2020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AF505-2CEE-44DB-9E19-A12E31313AC2}" type="slidenum">
              <a:rPr lang="en-US" smtClean="0"/>
              <a:t>‹#›</a:t>
            </a:fld>
            <a:endParaRPr lang="en-US"/>
          </a:p>
        </p:txBody>
      </p:sp>
    </p:spTree>
    <p:extLst>
      <p:ext uri="{BB962C8B-B14F-4D97-AF65-F5344CB8AC3E}">
        <p14:creationId xmlns:p14="http://schemas.microsoft.com/office/powerpoint/2010/main" val="100994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AF505-2CEE-44DB-9E19-A12E31313AC2}" type="slidenum">
              <a:rPr lang="en-US" smtClean="0"/>
              <a:t>54</a:t>
            </a:fld>
            <a:endParaRPr lang="en-US"/>
          </a:p>
        </p:txBody>
      </p:sp>
    </p:spTree>
    <p:extLst>
      <p:ext uri="{BB962C8B-B14F-4D97-AF65-F5344CB8AC3E}">
        <p14:creationId xmlns:p14="http://schemas.microsoft.com/office/powerpoint/2010/main" val="4113639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473C943-866E-4949-9774-32958A7132BF}" type="datetimeFigureOut">
              <a:rPr lang="en-US" smtClean="0"/>
              <a:t>3/12/2020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772268-CB40-4968-9EB7-E9210AAC5A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73C943-866E-4949-9774-32958A7132BF}" type="datetimeFigureOut">
              <a:rPr lang="en-US" smtClean="0"/>
              <a:t>3/12/2020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772268-CB40-4968-9EB7-E9210AAC5A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473C943-866E-4949-9774-32958A7132BF}" type="datetimeFigureOut">
              <a:rPr lang="en-US" smtClean="0"/>
              <a:t>3/12/2020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772268-CB40-4968-9EB7-E9210AAC5A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73C943-866E-4949-9774-32958A7132BF}" type="datetimeFigureOut">
              <a:rPr lang="en-US" smtClean="0"/>
              <a:t>3/12/2020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772268-CB40-4968-9EB7-E9210AAC5A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473C943-866E-4949-9774-32958A7132BF}" type="datetimeFigureOut">
              <a:rPr lang="en-US" smtClean="0"/>
              <a:t>3/12/2020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F772268-CB40-4968-9EB7-E9210AAC5A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73C943-866E-4949-9774-32958A7132BF}" type="datetimeFigureOut">
              <a:rPr lang="en-US" smtClean="0"/>
              <a:t>3/12/2020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772268-CB40-4968-9EB7-E9210AAC5A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73C943-866E-4949-9774-32958A7132BF}" type="datetimeFigureOut">
              <a:rPr lang="en-US" smtClean="0"/>
              <a:t>3/12/2020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F772268-CB40-4968-9EB7-E9210AAC5A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73C943-866E-4949-9774-32958A7132BF}" type="datetimeFigureOut">
              <a:rPr lang="en-US" smtClean="0"/>
              <a:t>3/12/2020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F772268-CB40-4968-9EB7-E9210AAC5A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473C943-866E-4949-9774-32958A7132BF}" type="datetimeFigureOut">
              <a:rPr lang="en-US" smtClean="0"/>
              <a:t>3/12/2020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F772268-CB40-4968-9EB7-E9210AAC5A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73C943-866E-4949-9774-32958A7132BF}" type="datetimeFigureOut">
              <a:rPr lang="en-US" smtClean="0"/>
              <a:t>3/12/2020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772268-CB40-4968-9EB7-E9210AAC5A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473C943-866E-4949-9774-32958A7132BF}" type="datetimeFigureOut">
              <a:rPr lang="en-US" smtClean="0"/>
              <a:t>3/12/2020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772268-CB40-4968-9EB7-E9210AAC5A3D}"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473C943-866E-4949-9774-32958A7132BF}" type="datetimeFigureOut">
              <a:rPr lang="en-US" smtClean="0"/>
              <a:t>3/12/2020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772268-CB40-4968-9EB7-E9210AAC5A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mp;P\Pictures\323536_wXc6TC1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6858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3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pPr algn="r"/>
            <a:r>
              <a:rPr lang="fa-IR" dirty="0"/>
              <a:t> </a:t>
            </a:r>
            <a:r>
              <a:rPr lang="fa-IR" dirty="0" smtClean="0"/>
              <a:t>                      نما</a:t>
            </a:r>
            <a:endParaRPr lang="en-US" dirty="0"/>
          </a:p>
        </p:txBody>
      </p:sp>
      <p:pic>
        <p:nvPicPr>
          <p:cNvPr id="3074" name="Picture 2" descr="C:\Users\D&amp;P\Pictures\Screenshots\photo_2017-05-07_11-5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43000"/>
            <a:ext cx="2895600" cy="54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5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txBody>
          <a:bodyPr/>
          <a:lstStyle/>
          <a:p>
            <a:pPr algn="r"/>
            <a:r>
              <a:rPr lang="fa-IR" dirty="0" smtClean="0"/>
              <a:t>                       برش</a:t>
            </a:r>
            <a:endParaRPr lang="en-US" dirty="0"/>
          </a:p>
        </p:txBody>
      </p:sp>
      <p:pic>
        <p:nvPicPr>
          <p:cNvPr id="2050" name="Picture 2" descr="C:\Users\D&amp;P\Pictures\Screenshots\photo_2017-05-07_11-5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18" y="1371600"/>
            <a:ext cx="2895600" cy="513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7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pPr algn="r"/>
            <a:r>
              <a:rPr lang="fa-IR" dirty="0" smtClean="0"/>
              <a:t/>
            </a:r>
            <a:br>
              <a:rPr lang="fa-IR" dirty="0" smtClean="0"/>
            </a:br>
            <a:r>
              <a:rPr lang="fa-IR" dirty="0"/>
              <a:t/>
            </a:r>
            <a:br>
              <a:rPr lang="fa-IR" dirty="0"/>
            </a:br>
            <a:r>
              <a:rPr lang="fa-IR" dirty="0" smtClean="0"/>
              <a:t/>
            </a:r>
            <a:br>
              <a:rPr lang="fa-IR" dirty="0" smtClean="0"/>
            </a:br>
            <a:r>
              <a:rPr lang="fa-IR" dirty="0"/>
              <a:t/>
            </a:r>
            <a:br>
              <a:rPr lang="fa-IR"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43790771"/>
              </p:ext>
            </p:extLst>
          </p:nvPr>
        </p:nvGraphicFramePr>
        <p:xfrm>
          <a:off x="4191000" y="165226"/>
          <a:ext cx="3810000" cy="3546971"/>
        </p:xfrm>
        <a:graphic>
          <a:graphicData uri="http://schemas.openxmlformats.org/drawingml/2006/table">
            <a:tbl>
              <a:tblPr rtl="1" firstRow="1" bandRow="1">
                <a:tableStyleId>{EB9631B5-78F2-41C9-869B-9F39066F8104}</a:tableStyleId>
              </a:tblPr>
              <a:tblGrid>
                <a:gridCol w="1828800"/>
                <a:gridCol w="1981200"/>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14435084"/>
              </p:ext>
            </p:extLst>
          </p:nvPr>
        </p:nvGraphicFramePr>
        <p:xfrm>
          <a:off x="2921729" y="3962400"/>
          <a:ext cx="5105400" cy="1280160"/>
        </p:xfrm>
        <a:graphic>
          <a:graphicData uri="http://schemas.openxmlformats.org/drawingml/2006/table">
            <a:tbl>
              <a:tblPr rtl="1" firstRow="1" bandRow="1">
                <a:tableStyleId>{00A15C55-8517-42AA-B614-E9B94910E393}</a:tableStyleId>
              </a:tblPr>
              <a:tblGrid>
                <a:gridCol w="1035747"/>
                <a:gridCol w="4069653"/>
              </a:tblGrid>
              <a:tr h="277091">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یکسان</a:t>
                      </a:r>
                      <a:r>
                        <a:rPr lang="fa-IR" baseline="0" dirty="0" smtClean="0">
                          <a:solidFill>
                            <a:schemeClr val="tx1"/>
                          </a:solidFill>
                        </a:rPr>
                        <a:t> نبودن قوس در دو طرف(سینه کفتری)</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مرمت</a:t>
                      </a:r>
                      <a:r>
                        <a:rPr lang="fa-IR" sz="1800" b="1" kern="1200" baseline="0" dirty="0" smtClean="0">
                          <a:solidFill>
                            <a:schemeClr val="tx1"/>
                          </a:solidFill>
                          <a:latin typeface="+mn-lt"/>
                          <a:ea typeface="+mn-ea"/>
                          <a:cs typeface="+mn-cs"/>
                        </a:rPr>
                        <a:t> نامناسب بنا</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8702220"/>
              </p:ext>
            </p:extLst>
          </p:nvPr>
        </p:nvGraphicFramePr>
        <p:xfrm>
          <a:off x="1729332" y="5314938"/>
          <a:ext cx="6296049" cy="1466862"/>
        </p:xfrm>
        <a:graphic>
          <a:graphicData uri="http://schemas.openxmlformats.org/drawingml/2006/table">
            <a:tbl>
              <a:tblPr rtl="1" firstRow="1" bandRow="1">
                <a:tableStyleId>{00A15C55-8517-42AA-B614-E9B94910E393}</a:tableStyleId>
              </a:tblPr>
              <a:tblGrid>
                <a:gridCol w="910789"/>
                <a:gridCol w="861244"/>
                <a:gridCol w="932727"/>
                <a:gridCol w="1156608"/>
                <a:gridCol w="1199691"/>
                <a:gridCol w="1234990"/>
              </a:tblGrid>
              <a:tr h="303633">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33">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702">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C:\Users\D&amp;P\Desktop\DCIM\103PHOTO\SAM_23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05" y="2340997"/>
            <a:ext cx="2530926" cy="28574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77" y="56327"/>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1353948" y="1981202"/>
            <a:ext cx="327554"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00883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7335068"/>
              </p:ext>
            </p:extLst>
          </p:nvPr>
        </p:nvGraphicFramePr>
        <p:xfrm>
          <a:off x="3886200" y="264118"/>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a:t>
                      </a:r>
                      <a:r>
                        <a:rPr lang="fa-IR" sz="1800" kern="1200" baseline="0" dirty="0" smtClean="0">
                          <a:solidFill>
                            <a:schemeClr val="dk1"/>
                          </a:solidFill>
                          <a:latin typeface="+mn-lt"/>
                          <a:ea typeface="+mn-ea"/>
                          <a:cs typeface="+mn-cs"/>
                        </a:rPr>
                        <a:t> داربست و امن کردن محیط </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a:t>
                      </a:r>
                      <a:r>
                        <a:rPr lang="fa-IR" sz="1800" b="1" kern="1200" baseline="0" dirty="0" smtClean="0">
                          <a:solidFill>
                            <a:schemeClr val="dk1"/>
                          </a:solidFill>
                          <a:latin typeface="+mn-lt"/>
                          <a:ea typeface="+mn-ea"/>
                          <a:cs typeface="+mn-cs"/>
                        </a:rPr>
                        <a:t> آجر های سینه کفتری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a:t>
                      </a:r>
                      <a:r>
                        <a:rPr lang="fa-IR" sz="1800" b="1" kern="1200" baseline="0" dirty="0" smtClean="0">
                          <a:solidFill>
                            <a:schemeClr val="dk1"/>
                          </a:solidFill>
                          <a:latin typeface="+mn-lt"/>
                          <a:ea typeface="+mn-ea"/>
                          <a:cs typeface="+mn-cs"/>
                        </a:rPr>
                        <a:t> و چینش درست آجرهای سینه کفتری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با</a:t>
                      </a:r>
                      <a:r>
                        <a:rPr lang="fa-IR" sz="1800" b="1" kern="1200" baseline="0" dirty="0" smtClean="0">
                          <a:solidFill>
                            <a:schemeClr val="dk1"/>
                          </a:solidFill>
                          <a:latin typeface="+mn-lt"/>
                          <a:ea typeface="+mn-ea"/>
                          <a:cs typeface="+mn-cs"/>
                        </a:rPr>
                        <a:t> توجه به شرایط زیبایی شناسی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5"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9881"/>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amp;P\Desktop\DCIM\103PHOTO\SAM_23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085" y="3200400"/>
            <a:ext cx="2902131"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1397000" y="2286000"/>
            <a:ext cx="3556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8" name="Picture 3" descr="C:\Users\D&amp;P\Desktop\DCIM\103PHOTO\SAM_23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189456"/>
            <a:ext cx="3886200" cy="246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9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amp;P\Desktop\DCIM\103PHOTO\SAM_24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9" y="2667000"/>
            <a:ext cx="3099303" cy="27941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057438543"/>
              </p:ext>
            </p:extLst>
          </p:nvPr>
        </p:nvGraphicFramePr>
        <p:xfrm>
          <a:off x="4191000" y="195404"/>
          <a:ext cx="3810000" cy="3546971"/>
        </p:xfrm>
        <a:graphic>
          <a:graphicData uri="http://schemas.openxmlformats.org/drawingml/2006/table">
            <a:tbl>
              <a:tblPr rtl="1" firstRow="1" bandRow="1">
                <a:tableStyleId>{EB9631B5-78F2-41C9-869B-9F39066F8104}</a:tableStyleId>
              </a:tblPr>
              <a:tblGrid>
                <a:gridCol w="1846698"/>
                <a:gridCol w="1963302"/>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r>
                        <a:rPr lang="en-US" baseline="0" dirty="0" smtClean="0"/>
                        <a:t>*</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78452755"/>
              </p:ext>
            </p:extLst>
          </p:nvPr>
        </p:nvGraphicFramePr>
        <p:xfrm>
          <a:off x="3200400" y="4191000"/>
          <a:ext cx="4890656" cy="1005840"/>
        </p:xfrm>
        <a:graphic>
          <a:graphicData uri="http://schemas.openxmlformats.org/drawingml/2006/table">
            <a:tbl>
              <a:tblPr rtl="1" firstRow="1" bandRow="1">
                <a:tableStyleId>{00A15C55-8517-42AA-B614-E9B94910E393}</a:tableStyleId>
              </a:tblPr>
              <a:tblGrid>
                <a:gridCol w="992181"/>
                <a:gridCol w="3898475"/>
              </a:tblGrid>
              <a:tr h="277091">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از</a:t>
                      </a:r>
                      <a:r>
                        <a:rPr lang="fa-IR" baseline="0" dirty="0" smtClean="0">
                          <a:solidFill>
                            <a:schemeClr val="tx1"/>
                          </a:solidFill>
                        </a:rPr>
                        <a:t> بین رفتن کاشی بالای ورودی</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به</a:t>
                      </a:r>
                      <a:r>
                        <a:rPr lang="fa-IR" sz="1800" b="1" kern="1200" baseline="0" dirty="0" smtClean="0">
                          <a:solidFill>
                            <a:schemeClr val="tx1"/>
                          </a:solidFill>
                          <a:latin typeface="+mn-lt"/>
                          <a:ea typeface="+mn-ea"/>
                          <a:cs typeface="+mn-cs"/>
                        </a:rPr>
                        <a:t> دلیل مرمت نامناسب انسانی باعث ریختن تزیینات شده است</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4485770"/>
              </p:ext>
            </p:extLst>
          </p:nvPr>
        </p:nvGraphicFramePr>
        <p:xfrm>
          <a:off x="1600200" y="55626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303633">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33">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795">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21" y="2286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508911" y="2133600"/>
            <a:ext cx="38779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41543"/>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315642290"/>
              </p:ext>
            </p:extLst>
          </p:nvPr>
        </p:nvGraphicFramePr>
        <p:xfrm>
          <a:off x="4038600" y="304800"/>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a:t>
                      </a:r>
                      <a:r>
                        <a:rPr lang="fa-IR" sz="1800" kern="1200" baseline="0" dirty="0" smtClean="0">
                          <a:solidFill>
                            <a:schemeClr val="dk1"/>
                          </a:solidFill>
                          <a:latin typeface="+mn-lt"/>
                          <a:ea typeface="+mn-ea"/>
                          <a:cs typeface="+mn-cs"/>
                        </a:rPr>
                        <a:t> داربست و امن کردن محیط برای شروع مرمت</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تهیه</a:t>
                      </a:r>
                      <a:r>
                        <a:rPr lang="fa-IR" sz="1800" b="1" kern="1200" baseline="0" dirty="0" smtClean="0">
                          <a:solidFill>
                            <a:schemeClr val="dk1"/>
                          </a:solidFill>
                          <a:latin typeface="+mn-lt"/>
                          <a:ea typeface="+mn-ea"/>
                          <a:cs typeface="+mn-cs"/>
                        </a:rPr>
                        <a:t> کاشی مشابه مانند بناهای زیبایی شناسی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کاشی با</a:t>
                      </a:r>
                      <a:r>
                        <a:rPr lang="fa-IR" sz="1800" b="1" kern="1200" baseline="0" dirty="0" smtClean="0">
                          <a:solidFill>
                            <a:schemeClr val="dk1"/>
                          </a:solidFill>
                          <a:latin typeface="+mn-lt"/>
                          <a:ea typeface="+mn-ea"/>
                          <a:cs typeface="+mn-cs"/>
                        </a:rPr>
                        <a:t> توجه به زیبایی شناسی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4"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88" y="453571"/>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amp;P\Desktop\DCIM\103PHOTO\SAM_24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3" y="3200400"/>
            <a:ext cx="3803431"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1749062" y="2362199"/>
            <a:ext cx="482851" cy="1469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4265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mp;P\Desktop\DCIM\103PHOTO\SAM_2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115436" cy="23357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D&amp;P\Desktop\DCIM\103PHOTO\SAM_2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52400"/>
            <a:ext cx="1828800" cy="23105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008647566"/>
              </p:ext>
            </p:extLst>
          </p:nvPr>
        </p:nvGraphicFramePr>
        <p:xfrm>
          <a:off x="4343400" y="152400"/>
          <a:ext cx="3770768" cy="3809999"/>
        </p:xfrm>
        <a:graphic>
          <a:graphicData uri="http://schemas.openxmlformats.org/drawingml/2006/table">
            <a:tbl>
              <a:tblPr rtl="1" firstRow="1" bandRow="1">
                <a:tableStyleId>{EB9631B5-78F2-41C9-869B-9F39066F8104}</a:tableStyleId>
              </a:tblPr>
              <a:tblGrid>
                <a:gridCol w="1827682"/>
                <a:gridCol w="1943086"/>
              </a:tblGrid>
              <a:tr h="580944">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965">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992">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566">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لکه رطوبتی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عوامل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85899174"/>
              </p:ext>
            </p:extLst>
          </p:nvPr>
        </p:nvGraphicFramePr>
        <p:xfrm>
          <a:off x="3200400" y="4114800"/>
          <a:ext cx="4890656" cy="1005840"/>
        </p:xfrm>
        <a:graphic>
          <a:graphicData uri="http://schemas.openxmlformats.org/drawingml/2006/table">
            <a:tbl>
              <a:tblPr rtl="1" firstRow="1" bandRow="1">
                <a:tableStyleId>{00A15C55-8517-42AA-B614-E9B94910E393}</a:tableStyleId>
              </a:tblPr>
              <a:tblGrid>
                <a:gridCol w="992181"/>
                <a:gridCol w="3898475"/>
              </a:tblGrid>
              <a:tr h="277091">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باد</a:t>
                      </a:r>
                      <a:r>
                        <a:rPr lang="fa-IR" baseline="0" dirty="0" smtClean="0">
                          <a:solidFill>
                            <a:schemeClr val="tx1"/>
                          </a:solidFill>
                        </a:rPr>
                        <a:t> کردن چوب و تغییر رنگ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شرایط جوی منطقه و مرمت نادرست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16708782"/>
              </p:ext>
            </p:extLst>
          </p:nvPr>
        </p:nvGraphicFramePr>
        <p:xfrm>
          <a:off x="1600200" y="52578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303633">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33">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795">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2" descr="C:\Users\D&amp;P\Pictures\Screenshots\photo_2017-05-07_11-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194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rot="10800000">
            <a:off x="2955952" y="1728835"/>
            <a:ext cx="533400" cy="2919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4403002"/>
            <a:ext cx="1752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57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1643907468"/>
              </p:ext>
            </p:extLst>
          </p:nvPr>
        </p:nvGraphicFramePr>
        <p:xfrm>
          <a:off x="3962400" y="228600"/>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داربست و</a:t>
                      </a:r>
                      <a:r>
                        <a:rPr lang="fa-IR" sz="1800" kern="1200" baseline="0" dirty="0" smtClean="0">
                          <a:solidFill>
                            <a:schemeClr val="dk1"/>
                          </a:solidFill>
                          <a:latin typeface="+mn-lt"/>
                          <a:ea typeface="+mn-ea"/>
                          <a:cs typeface="+mn-cs"/>
                        </a:rPr>
                        <a:t> عدم تردد </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a:t>
                      </a:r>
                      <a:r>
                        <a:rPr lang="fa-IR" sz="1800" b="1" kern="1200" baseline="0" dirty="0" smtClean="0">
                          <a:solidFill>
                            <a:schemeClr val="dk1"/>
                          </a:solidFill>
                          <a:latin typeface="+mn-lt"/>
                          <a:ea typeface="+mn-ea"/>
                          <a:cs typeface="+mn-cs"/>
                        </a:rPr>
                        <a:t>چوب بالای ورودی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rtl="1"/>
                      <a:r>
                        <a:rPr lang="fa-IR" sz="1800" b="1" kern="1200" dirty="0" smtClean="0">
                          <a:solidFill>
                            <a:schemeClr val="dk1"/>
                          </a:solidFill>
                          <a:latin typeface="+mn-lt"/>
                          <a:ea typeface="+mn-ea"/>
                          <a:cs typeface="+mn-cs"/>
                        </a:rPr>
                        <a:t>نصب چوب جدید(نراد)</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مقاوم کردن چوب در برابر</a:t>
                      </a:r>
                      <a:r>
                        <a:rPr lang="fa-IR" sz="1800" b="1" kern="1200" baseline="0" dirty="0" smtClean="0">
                          <a:solidFill>
                            <a:schemeClr val="dk1"/>
                          </a:solidFill>
                          <a:latin typeface="+mn-lt"/>
                          <a:ea typeface="+mn-ea"/>
                          <a:cs typeface="+mn-cs"/>
                        </a:rPr>
                        <a:t> رطوبت(سیلر کیلر)</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4"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40" y="680780"/>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D&amp;P\Desktop\DCIM\103PHOTO\SAM_2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505200"/>
            <a:ext cx="377208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1847940" y="2438400"/>
            <a:ext cx="3810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3724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mp;P\Desktop\DCIM\103PHOTO\SAM_23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67000"/>
            <a:ext cx="3085506" cy="2281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033712483"/>
              </p:ext>
            </p:extLst>
          </p:nvPr>
        </p:nvGraphicFramePr>
        <p:xfrm>
          <a:off x="4267200" y="228600"/>
          <a:ext cx="3770768" cy="3809999"/>
        </p:xfrm>
        <a:graphic>
          <a:graphicData uri="http://schemas.openxmlformats.org/drawingml/2006/table">
            <a:tbl>
              <a:tblPr rtl="1" firstRow="1" bandRow="1">
                <a:tableStyleId>{EB9631B5-78F2-41C9-869B-9F39066F8104}</a:tableStyleId>
              </a:tblPr>
              <a:tblGrid>
                <a:gridCol w="1827682"/>
                <a:gridCol w="1943086"/>
              </a:tblGrid>
              <a:tr h="580944">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965">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992">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566">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لکه رطوبتی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2807148"/>
              </p:ext>
            </p:extLst>
          </p:nvPr>
        </p:nvGraphicFramePr>
        <p:xfrm>
          <a:off x="3124200" y="4154032"/>
          <a:ext cx="4890656" cy="1005840"/>
        </p:xfrm>
        <a:graphic>
          <a:graphicData uri="http://schemas.openxmlformats.org/drawingml/2006/table">
            <a:tbl>
              <a:tblPr rtl="1" firstRow="1" bandRow="1">
                <a:tableStyleId>{00A15C55-8517-42AA-B614-E9B94910E393}</a:tableStyleId>
              </a:tblPr>
              <a:tblGrid>
                <a:gridCol w="992181"/>
                <a:gridCol w="3898475"/>
              </a:tblGrid>
              <a:tr h="32004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از</a:t>
                      </a:r>
                      <a:r>
                        <a:rPr lang="fa-IR" baseline="0" dirty="0" smtClean="0">
                          <a:solidFill>
                            <a:schemeClr val="tx1"/>
                          </a:solidFill>
                        </a:rPr>
                        <a:t> بین رفتن تزیینات آجری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328131"/>
              </p:ext>
            </p:extLst>
          </p:nvPr>
        </p:nvGraphicFramePr>
        <p:xfrm>
          <a:off x="1509150" y="54102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515343">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33">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795">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C:\Users\D&amp;P\Desktop\DCIM\103PHOTO\SAM_23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10200"/>
            <a:ext cx="1402080" cy="1318260"/>
          </a:xfrm>
          <a:prstGeom prst="rect">
            <a:avLst/>
          </a:prstGeom>
          <a:noFill/>
          <a:ln>
            <a:noFill/>
          </a:ln>
        </p:spPr>
      </p:pic>
      <p:pic>
        <p:nvPicPr>
          <p:cNvPr id="8" name="Picture 2" descr="C:\Users\D&amp;P\Pictures\Screenshots\photo_2017-05-07_11-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 y="69918"/>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1402080" y="1752600"/>
            <a:ext cx="50292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0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1053469293"/>
              </p:ext>
            </p:extLst>
          </p:nvPr>
        </p:nvGraphicFramePr>
        <p:xfrm>
          <a:off x="4038600" y="277709"/>
          <a:ext cx="3855130" cy="3861658"/>
        </p:xfrm>
        <a:graphic>
          <a:graphicData uri="http://schemas.openxmlformats.org/drawingml/2006/table">
            <a:tbl>
              <a:tblPr rtl="1" firstRow="1" bandRow="1"/>
              <a:tblGrid>
                <a:gridCol w="1228245"/>
                <a:gridCol w="2626885"/>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داربست</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آجر های</a:t>
                      </a:r>
                      <a:r>
                        <a:rPr lang="fa-IR" sz="1800" b="1" kern="1200" baseline="0" dirty="0" smtClean="0">
                          <a:solidFill>
                            <a:schemeClr val="dk1"/>
                          </a:solidFill>
                          <a:latin typeface="+mn-lt"/>
                          <a:ea typeface="+mn-ea"/>
                          <a:cs typeface="+mn-cs"/>
                        </a:rPr>
                        <a:t> غیر مشابه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آجرهای مشابه</a:t>
                      </a:r>
                      <a:r>
                        <a:rPr lang="fa-IR" sz="1800" b="1" kern="1200" baseline="0" dirty="0" smtClean="0">
                          <a:solidFill>
                            <a:schemeClr val="dk1"/>
                          </a:solidFill>
                          <a:latin typeface="+mn-lt"/>
                          <a:ea typeface="+mn-ea"/>
                          <a:cs typeface="+mn-cs"/>
                        </a:rPr>
                        <a:t>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 بند کشی</a:t>
                      </a:r>
                      <a:r>
                        <a:rPr lang="fa-IR" sz="1800" b="1" kern="1200" baseline="0" dirty="0" smtClean="0">
                          <a:solidFill>
                            <a:schemeClr val="dk1"/>
                          </a:solidFill>
                          <a:latin typeface="+mn-lt"/>
                          <a:ea typeface="+mn-ea"/>
                          <a:cs typeface="+mn-cs"/>
                        </a:rPr>
                        <a:t> با ملات آهک</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25" y="69918"/>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mp;P\Desktop\DCIM\103PHOTO\SAM_23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13" y="2971800"/>
            <a:ext cx="3743147"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674522" y="1914070"/>
            <a:ext cx="479571" cy="1505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8402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242048" cy="4114800"/>
          </a:xfrm>
        </p:spPr>
        <p:txBody>
          <a:bodyPr>
            <a:noAutofit/>
          </a:bodyPr>
          <a:lstStyle/>
          <a:p>
            <a:pPr algn="ctr"/>
            <a:r>
              <a:rPr lang="fa-IR" sz="2000" dirty="0" smtClean="0"/>
              <a:t/>
            </a:r>
            <a:br>
              <a:rPr lang="fa-IR" sz="2000" dirty="0" smtClean="0"/>
            </a:br>
            <a:r>
              <a:rPr lang="fa-IR" sz="2000" dirty="0"/>
              <a:t/>
            </a:r>
            <a:br>
              <a:rPr lang="fa-IR" sz="2000" dirty="0"/>
            </a:br>
            <a:r>
              <a:rPr lang="fa-IR" sz="2000" dirty="0" smtClean="0"/>
              <a:t>استاد :مهندس کرمدار</a:t>
            </a:r>
            <a:br>
              <a:rPr lang="fa-IR" sz="2000" dirty="0" smtClean="0"/>
            </a:br>
            <a:r>
              <a:rPr lang="fa-IR" sz="2000" dirty="0" smtClean="0"/>
              <a:t/>
            </a:r>
            <a:br>
              <a:rPr lang="fa-IR" sz="2000" dirty="0" smtClean="0"/>
            </a:br>
            <a:r>
              <a:rPr lang="fa-IR" sz="2000" dirty="0" smtClean="0"/>
              <a:t>موضوع :مرمت مقبره درویش فخرالدین </a:t>
            </a:r>
            <a:br>
              <a:rPr lang="fa-IR" sz="2000" dirty="0" smtClean="0"/>
            </a:br>
            <a:r>
              <a:rPr lang="fa-IR" sz="2000" dirty="0" smtClean="0"/>
              <a:t>روستای گلما پیوست ارسال فیلم</a:t>
            </a:r>
            <a:r>
              <a:rPr lang="fa-IR" sz="2000" dirty="0"/>
              <a:t/>
            </a:r>
            <a:br>
              <a:rPr lang="fa-IR" sz="2000" dirty="0"/>
            </a:br>
            <a:r>
              <a:rPr lang="fa-IR" sz="2000" dirty="0" smtClean="0"/>
              <a:t> </a:t>
            </a:r>
            <a:br>
              <a:rPr lang="fa-IR" sz="2000" dirty="0" smtClean="0"/>
            </a:br>
            <a:r>
              <a:rPr lang="fa-IR" sz="2000" dirty="0" smtClean="0"/>
              <a:t/>
            </a:r>
            <a:br>
              <a:rPr lang="fa-IR" sz="2000" dirty="0" smtClean="0"/>
            </a:br>
            <a:endParaRPr lang="fa-IR" sz="2000" dirty="0"/>
          </a:p>
        </p:txBody>
      </p:sp>
    </p:spTree>
    <p:extLst>
      <p:ext uri="{BB962C8B-B14F-4D97-AF65-F5344CB8AC3E}">
        <p14:creationId xmlns:p14="http://schemas.microsoft.com/office/powerpoint/2010/main" val="413903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amp;P\Desktop\DCIM\103PHOTO\SAM_23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499324"/>
            <a:ext cx="2895600" cy="2737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784397199"/>
              </p:ext>
            </p:extLst>
          </p:nvPr>
        </p:nvGraphicFramePr>
        <p:xfrm>
          <a:off x="4191000" y="116186"/>
          <a:ext cx="3770768" cy="3809999"/>
        </p:xfrm>
        <a:graphic>
          <a:graphicData uri="http://schemas.openxmlformats.org/drawingml/2006/table">
            <a:tbl>
              <a:tblPr rtl="1" firstRow="1" bandRow="1">
                <a:tableStyleId>{EB9631B5-78F2-41C9-869B-9F39066F8104}</a:tableStyleId>
              </a:tblPr>
              <a:tblGrid>
                <a:gridCol w="1827682"/>
                <a:gridCol w="1943086"/>
              </a:tblGrid>
              <a:tr h="580944">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965">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992">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566">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88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89235553"/>
              </p:ext>
            </p:extLst>
          </p:nvPr>
        </p:nvGraphicFramePr>
        <p:xfrm>
          <a:off x="3124200" y="4201095"/>
          <a:ext cx="4890656" cy="1005840"/>
        </p:xfrm>
        <a:graphic>
          <a:graphicData uri="http://schemas.openxmlformats.org/drawingml/2006/table">
            <a:tbl>
              <a:tblPr rtl="1" firstRow="1" bandRow="1">
                <a:tableStyleId>{00A15C55-8517-42AA-B614-E9B94910E393}</a:tableStyleId>
              </a:tblPr>
              <a:tblGrid>
                <a:gridCol w="992181"/>
                <a:gridCol w="3898475"/>
              </a:tblGrid>
              <a:tr h="277091">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کنده</a:t>
                      </a:r>
                      <a:r>
                        <a:rPr lang="fa-IR" baseline="0" dirty="0" smtClean="0">
                          <a:solidFill>
                            <a:schemeClr val="tx1"/>
                          </a:solidFill>
                        </a:rPr>
                        <a:t> شدن آجر های کف ورودی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مرمت نادرست</a:t>
                      </a:r>
                      <a:r>
                        <a:rPr lang="fa-IR" sz="1800" b="1" kern="1200" baseline="0" dirty="0" smtClean="0">
                          <a:solidFill>
                            <a:schemeClr val="tx1"/>
                          </a:solidFill>
                          <a:latin typeface="+mn-lt"/>
                          <a:ea typeface="+mn-ea"/>
                          <a:cs typeface="+mn-cs"/>
                        </a:rPr>
                        <a:t> و رفت و امد های زیاد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7561674"/>
              </p:ext>
            </p:extLst>
          </p:nvPr>
        </p:nvGraphicFramePr>
        <p:xfrm>
          <a:off x="1600201" y="5410200"/>
          <a:ext cx="6477000" cy="1223022"/>
        </p:xfrm>
        <a:graphic>
          <a:graphicData uri="http://schemas.openxmlformats.org/drawingml/2006/table">
            <a:tbl>
              <a:tblPr rtl="1" firstRow="1" bandRow="1">
                <a:tableStyleId>{00A15C55-8517-42AA-B614-E9B94910E393}</a:tableStyleId>
              </a:tblPr>
              <a:tblGrid>
                <a:gridCol w="941366"/>
                <a:gridCol w="890157"/>
                <a:gridCol w="895833"/>
                <a:gridCol w="1263644"/>
                <a:gridCol w="1239966"/>
                <a:gridCol w="1246034"/>
              </a:tblGrid>
              <a:tr h="303633">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633">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795">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7873"/>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1524000" y="1981200"/>
            <a:ext cx="3048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96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3994390443"/>
              </p:ext>
            </p:extLst>
          </p:nvPr>
        </p:nvGraphicFramePr>
        <p:xfrm>
          <a:off x="4038600" y="279464"/>
          <a:ext cx="3887788" cy="4014058"/>
        </p:xfrm>
        <a:graphic>
          <a:graphicData uri="http://schemas.openxmlformats.org/drawingml/2006/table">
            <a:tbl>
              <a:tblPr rtl="1" firstRow="1" bandRow="1"/>
              <a:tblGrid>
                <a:gridCol w="1228245"/>
                <a:gridCol w="2659543"/>
              </a:tblGrid>
              <a:tr h="95050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جلوگیری از تردد </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5050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اطراف</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56528">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آجر</a:t>
                      </a:r>
                      <a:r>
                        <a:rPr lang="fa-IR" sz="1800" b="1" kern="1200" baseline="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شکسته</a:t>
                      </a:r>
                      <a:r>
                        <a:rPr lang="fa-IR" sz="1800" b="1" kern="1200" baseline="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و</a:t>
                      </a:r>
                      <a:r>
                        <a:rPr lang="fa-IR" sz="1800" b="1" kern="1200" baseline="0" dirty="0" smtClean="0">
                          <a:solidFill>
                            <a:schemeClr val="dk1"/>
                          </a:solidFill>
                          <a:latin typeface="+mn-lt"/>
                          <a:ea typeface="+mn-ea"/>
                          <a:cs typeface="+mn-cs"/>
                        </a:rPr>
                        <a:t> سیمان های کف</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56528">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baseline="0" dirty="0" smtClean="0">
                          <a:solidFill>
                            <a:schemeClr val="dk1"/>
                          </a:solidFill>
                          <a:latin typeface="+mn-lt"/>
                          <a:ea typeface="+mn-ea"/>
                          <a:cs typeface="+mn-cs"/>
                        </a:rPr>
                        <a:t>اجرای کف سازی و بند کشی مناسب</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9710"/>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Desktop\DCIM\103PHOTO\SAM_23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00400"/>
            <a:ext cx="3304284"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1905000" y="2209800"/>
            <a:ext cx="3048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030907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38145494"/>
              </p:ext>
            </p:extLst>
          </p:nvPr>
        </p:nvGraphicFramePr>
        <p:xfrm>
          <a:off x="1600200"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32336989"/>
              </p:ext>
            </p:extLst>
          </p:nvPr>
        </p:nvGraphicFramePr>
        <p:xfrm>
          <a:off x="1371600" y="4495800"/>
          <a:ext cx="6705600" cy="843915"/>
        </p:xfrm>
        <a:graphic>
          <a:graphicData uri="http://schemas.openxmlformats.org/drawingml/2006/table">
            <a:tbl>
              <a:tblPr rtl="1" firstRow="1" bandRow="1">
                <a:tableStyleId>{00A15C55-8517-42AA-B614-E9B94910E393}</a:tableStyleId>
              </a:tblPr>
              <a:tblGrid>
                <a:gridCol w="1360384"/>
                <a:gridCol w="5345216"/>
              </a:tblGrid>
              <a:tr h="371475">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از</a:t>
                      </a:r>
                      <a:r>
                        <a:rPr lang="fa-IR" baseline="0" dirty="0" smtClean="0">
                          <a:solidFill>
                            <a:schemeClr val="tx1"/>
                          </a:solidFill>
                        </a:rPr>
                        <a:t> بین رفتن زیبایی تزیینات آجر</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به</a:t>
                      </a:r>
                      <a:r>
                        <a:rPr lang="fa-IR" sz="1800" b="1" kern="1200" baseline="0" dirty="0" smtClean="0">
                          <a:solidFill>
                            <a:schemeClr val="tx1"/>
                          </a:solidFill>
                          <a:latin typeface="+mn-lt"/>
                          <a:ea typeface="+mn-ea"/>
                          <a:cs typeface="+mn-cs"/>
                        </a:rPr>
                        <a:t> جای آهک از سیمان و گچ استفاده شده است</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61816264"/>
              </p:ext>
            </p:extLst>
          </p:nvPr>
        </p:nvGraphicFramePr>
        <p:xfrm>
          <a:off x="4800600" y="304800"/>
          <a:ext cx="3276600" cy="4007609"/>
        </p:xfrm>
        <a:graphic>
          <a:graphicData uri="http://schemas.openxmlformats.org/drawingml/2006/table">
            <a:tbl>
              <a:tblPr rtl="1" firstRow="1" bandRow="1">
                <a:tableStyleId>{EB9631B5-78F2-41C9-869B-9F39066F8104}</a:tableStyleId>
              </a:tblPr>
              <a:tblGrid>
                <a:gridCol w="1588160"/>
                <a:gridCol w="1688440"/>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3" descr="C:\Users\D&amp;P\Desktop\DCIM\103PHOTO\SAM_23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9820"/>
            <a:ext cx="1854384" cy="2147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mp;P\Desktop\DCIM\103PHOTO\SAM_24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47043"/>
            <a:ext cx="2438400" cy="18725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D&amp;P\Pictures\Screenshots\photo_2017-05-07_11-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1838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19400" y="2133600"/>
            <a:ext cx="152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1680927" y="2819401"/>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22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371600" y="1295400"/>
            <a:ext cx="5867400" cy="5160963"/>
          </a:xfrm>
        </p:spPr>
        <p:txBody>
          <a:bodyPr/>
          <a:lstStyle/>
          <a:p>
            <a:pPr marL="0" indent="0" algn="ctr">
              <a:buNone/>
            </a:pPr>
            <a:r>
              <a:rPr lang="fa-IR" dirty="0" smtClean="0"/>
              <a:t> </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39105469"/>
              </p:ext>
            </p:extLst>
          </p:nvPr>
        </p:nvGraphicFramePr>
        <p:xfrm>
          <a:off x="3962400" y="304800"/>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حفاظت در برابرعوامل</a:t>
                      </a:r>
                      <a:r>
                        <a:rPr lang="fa-IR" sz="1800" kern="1200" baseline="0" dirty="0" smtClean="0">
                          <a:solidFill>
                            <a:schemeClr val="dk1"/>
                          </a:solidFill>
                          <a:latin typeface="+mn-lt"/>
                          <a:ea typeface="+mn-ea"/>
                          <a:cs typeface="+mn-cs"/>
                        </a:rPr>
                        <a:t> جوی و انسانی</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سمباده زدن</a:t>
                      </a:r>
                      <a:r>
                        <a:rPr lang="fa-IR" sz="1800" b="1" kern="1200" baseline="0" dirty="0" smtClean="0">
                          <a:solidFill>
                            <a:schemeClr val="dk1"/>
                          </a:solidFill>
                          <a:latin typeface="+mn-lt"/>
                          <a:ea typeface="+mn-ea"/>
                          <a:cs typeface="+mn-cs"/>
                        </a:rPr>
                        <a:t> و تمیز کردن</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تعویض آجر شکسته</a:t>
                      </a:r>
                      <a:r>
                        <a:rPr lang="fa-IR" sz="1800" b="1" kern="1200" baseline="0" dirty="0" smtClean="0">
                          <a:solidFill>
                            <a:schemeClr val="dk1"/>
                          </a:solidFill>
                          <a:latin typeface="+mn-lt"/>
                          <a:ea typeface="+mn-ea"/>
                          <a:cs typeface="+mn-cs"/>
                        </a:rPr>
                        <a:t>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بندکشی</a:t>
                      </a:r>
                      <a:r>
                        <a:rPr lang="fa-IR" sz="1800" b="1" kern="1200" baseline="0" dirty="0" smtClean="0">
                          <a:solidFill>
                            <a:schemeClr val="dk1"/>
                          </a:solidFill>
                          <a:latin typeface="+mn-lt"/>
                          <a:ea typeface="+mn-ea"/>
                          <a:cs typeface="+mn-cs"/>
                        </a:rPr>
                        <a:t> و استفاده از زاج</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6"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00" y="642257"/>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mp;P\Desktop\DCIM\103PHOTO\SAM_24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76600"/>
            <a:ext cx="3076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1143000" y="2362200"/>
            <a:ext cx="4572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8" name="Picture 3" descr="C:\Users\D&amp;P\Desktop\DCIM\103PHOTO\SAM_23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571" y="4191000"/>
            <a:ext cx="1854384" cy="214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79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amp;P\Pictures\Screenshots\photo_2017-04-17_13-44-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2057399" cy="2879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992876988"/>
              </p:ext>
            </p:extLst>
          </p:nvPr>
        </p:nvGraphicFramePr>
        <p:xfrm>
          <a:off x="4724400" y="152400"/>
          <a:ext cx="3276600" cy="3935409"/>
        </p:xfrm>
        <a:graphic>
          <a:graphicData uri="http://schemas.openxmlformats.org/drawingml/2006/table">
            <a:tbl>
              <a:tblPr rtl="1" firstRow="1" bandRow="1">
                <a:tableStyleId>{EB9631B5-78F2-41C9-869B-9F39066F8104}</a:tableStyleId>
              </a:tblPr>
              <a:tblGrid>
                <a:gridCol w="1588160"/>
                <a:gridCol w="1688440"/>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68423407"/>
              </p:ext>
            </p:extLst>
          </p:nvPr>
        </p:nvGraphicFramePr>
        <p:xfrm>
          <a:off x="1295400" y="4267200"/>
          <a:ext cx="6705600" cy="843915"/>
        </p:xfrm>
        <a:graphic>
          <a:graphicData uri="http://schemas.openxmlformats.org/drawingml/2006/table">
            <a:tbl>
              <a:tblPr rtl="1" firstRow="1" bandRow="1">
                <a:tableStyleId>{00A15C55-8517-42AA-B614-E9B94910E393}</a:tableStyleId>
              </a:tblPr>
              <a:tblGrid>
                <a:gridCol w="1360384"/>
                <a:gridCol w="5345216"/>
              </a:tblGrid>
              <a:tr h="371475">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استفاده نکردن از آجر مشابه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مرمت نادرست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62718965"/>
              </p:ext>
            </p:extLst>
          </p:nvPr>
        </p:nvGraphicFramePr>
        <p:xfrm>
          <a:off x="1524000" y="5257800"/>
          <a:ext cx="6477000" cy="146686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smtClean="0"/>
                    </a:p>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676400" y="2364710"/>
            <a:ext cx="990600" cy="226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1113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3299660451"/>
              </p:ext>
            </p:extLst>
          </p:nvPr>
        </p:nvGraphicFramePr>
        <p:xfrm>
          <a:off x="3810000" y="381000"/>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داربست و نوار اعلان خطر</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a:t>
                      </a:r>
                      <a:r>
                        <a:rPr lang="fa-IR" sz="1800" b="1" kern="1200" baseline="0" dirty="0" smtClean="0">
                          <a:solidFill>
                            <a:schemeClr val="dk1"/>
                          </a:solidFill>
                          <a:latin typeface="+mn-lt"/>
                          <a:ea typeface="+mn-ea"/>
                          <a:cs typeface="+mn-cs"/>
                        </a:rPr>
                        <a:t> بند کشی های سیمانی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آجر های غیر مشابه و شکسته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اجرهای جدید و بند کشی مناسب</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114" y="4401215"/>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Pictures\Screenshots\photo_2017-04-17_13-4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2" y="304800"/>
            <a:ext cx="2775858" cy="3885346"/>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894114" y="3124200"/>
            <a:ext cx="457200" cy="1856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806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mp;P\Desktop\DCIM\103PHOTO\SAM_24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3491484" cy="220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492785710"/>
              </p:ext>
            </p:extLst>
          </p:nvPr>
        </p:nvGraphicFramePr>
        <p:xfrm>
          <a:off x="4724400" y="152400"/>
          <a:ext cx="3276600" cy="3935409"/>
        </p:xfrm>
        <a:graphic>
          <a:graphicData uri="http://schemas.openxmlformats.org/drawingml/2006/table">
            <a:tbl>
              <a:tblPr rtl="1" firstRow="1" bandRow="1">
                <a:tableStyleId>{EB9631B5-78F2-41C9-869B-9F39066F8104}</a:tableStyleId>
              </a:tblPr>
              <a:tblGrid>
                <a:gridCol w="1588160"/>
                <a:gridCol w="1688440"/>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1814096"/>
              </p:ext>
            </p:extLst>
          </p:nvPr>
        </p:nvGraphicFramePr>
        <p:xfrm>
          <a:off x="1371600" y="4572000"/>
          <a:ext cx="6705600" cy="843915"/>
        </p:xfrm>
        <a:graphic>
          <a:graphicData uri="http://schemas.openxmlformats.org/drawingml/2006/table">
            <a:tbl>
              <a:tblPr rtl="1" firstRow="1" bandRow="1">
                <a:tableStyleId>{00A15C55-8517-42AA-B614-E9B94910E393}</a:tableStyleId>
              </a:tblPr>
              <a:tblGrid>
                <a:gridCol w="1360384"/>
                <a:gridCol w="5345216"/>
              </a:tblGrid>
              <a:tr h="371475">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استفاده نکردن از آجر مشابه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مرمت نادرست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28715059"/>
              </p:ext>
            </p:extLst>
          </p:nvPr>
        </p:nvGraphicFramePr>
        <p:xfrm>
          <a:off x="1600200" y="55626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23" y="258829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457200" y="990600"/>
            <a:ext cx="304800" cy="2667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920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3497136757"/>
              </p:ext>
            </p:extLst>
          </p:nvPr>
        </p:nvGraphicFramePr>
        <p:xfrm>
          <a:off x="3962400" y="3048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داربست </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اجرهای غیر مشابه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a:t>
                      </a:r>
                      <a:r>
                        <a:rPr lang="fa-IR" sz="1800" b="1" kern="1200" baseline="0" dirty="0" smtClean="0">
                          <a:solidFill>
                            <a:schemeClr val="dk1"/>
                          </a:solidFill>
                          <a:latin typeface="+mn-lt"/>
                          <a:ea typeface="+mn-ea"/>
                          <a:cs typeface="+mn-cs"/>
                        </a:rPr>
                        <a:t> آجرهای مشابه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 کشی با ملات</a:t>
                      </a:r>
                      <a:r>
                        <a:rPr lang="fa-IR" sz="1800" b="1" kern="1200" baseline="0" dirty="0" smtClean="0">
                          <a:solidFill>
                            <a:schemeClr val="dk1"/>
                          </a:solidFill>
                          <a:latin typeface="+mn-lt"/>
                          <a:ea typeface="+mn-ea"/>
                          <a:cs typeface="+mn-cs"/>
                        </a:rPr>
                        <a:t> مناسب</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6" name="Picture 5"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amp;P\Desktop\DCIM\103PHOTO\SAM_24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124200"/>
            <a:ext cx="3491484"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609600" y="1905000"/>
            <a:ext cx="457200" cy="190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13479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amp;P\Desktop\DCIM\103PHOTO\SAM_2400.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1824038" cy="26717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955043824"/>
              </p:ext>
            </p:extLst>
          </p:nvPr>
        </p:nvGraphicFramePr>
        <p:xfrm>
          <a:off x="4648200" y="228600"/>
          <a:ext cx="3276600" cy="3935409"/>
        </p:xfrm>
        <a:graphic>
          <a:graphicData uri="http://schemas.openxmlformats.org/drawingml/2006/table">
            <a:tbl>
              <a:tblPr rtl="1" firstRow="1" bandRow="1">
                <a:tableStyleId>{EB9631B5-78F2-41C9-869B-9F39066F8104}</a:tableStyleId>
              </a:tblPr>
              <a:tblGrid>
                <a:gridCol w="1588160"/>
                <a:gridCol w="1688440"/>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01189550"/>
              </p:ext>
            </p:extLst>
          </p:nvPr>
        </p:nvGraphicFramePr>
        <p:xfrm>
          <a:off x="1219200" y="4419600"/>
          <a:ext cx="6705600" cy="843915"/>
        </p:xfrm>
        <a:graphic>
          <a:graphicData uri="http://schemas.openxmlformats.org/drawingml/2006/table">
            <a:tbl>
              <a:tblPr rtl="1" firstRow="1" bandRow="1">
                <a:tableStyleId>{00A15C55-8517-42AA-B614-E9B94910E393}</a:tableStyleId>
              </a:tblPr>
              <a:tblGrid>
                <a:gridCol w="1360384"/>
                <a:gridCol w="5345216"/>
              </a:tblGrid>
              <a:tr h="371475">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استفاده نکردن از آجر مشابه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2440">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مرمت نادرست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13226127"/>
              </p:ext>
            </p:extLst>
          </p:nvPr>
        </p:nvGraphicFramePr>
        <p:xfrm>
          <a:off x="1447800"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447800" y="1981200"/>
            <a:ext cx="1371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06930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3455970686"/>
              </p:ext>
            </p:extLst>
          </p:nvPr>
        </p:nvGraphicFramePr>
        <p:xfrm>
          <a:off x="3886200" y="381000"/>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دارست</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آجر های غیر مشابه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اجر مشابه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 کشی با</a:t>
                      </a:r>
                      <a:r>
                        <a:rPr lang="fa-IR" sz="1800" b="1" kern="1200" baseline="0" dirty="0" smtClean="0">
                          <a:solidFill>
                            <a:schemeClr val="dk1"/>
                          </a:solidFill>
                          <a:latin typeface="+mn-lt"/>
                          <a:ea typeface="+mn-ea"/>
                          <a:cs typeface="+mn-cs"/>
                        </a:rPr>
                        <a:t> ملات مناسب</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Content Placeholder 3" descr="C:\Users\D&amp;P\Desktop\DCIM\103PHOTO\SAM_2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281620"/>
            <a:ext cx="2895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320800" y="1905000"/>
            <a:ext cx="2286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0458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مقبره درویش فخرالدین گلما</a:t>
            </a:r>
            <a:endParaRPr lang="en-US" dirty="0"/>
          </a:p>
        </p:txBody>
      </p:sp>
      <p:pic>
        <p:nvPicPr>
          <p:cNvPr id="1026" name="Picture 2" descr="H:\DCIM\103PHOTO\SAM_2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05000"/>
            <a:ext cx="6705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115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mp;P\Desktop\DCIM\103PHOTO\SAM_23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3124200" cy="2858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621473924"/>
              </p:ext>
            </p:extLst>
          </p:nvPr>
        </p:nvGraphicFramePr>
        <p:xfrm>
          <a:off x="4114800" y="209739"/>
          <a:ext cx="3810000" cy="3546971"/>
        </p:xfrm>
        <a:graphic>
          <a:graphicData uri="http://schemas.openxmlformats.org/drawingml/2006/table">
            <a:tbl>
              <a:tblPr rtl="1" firstRow="1" bandRow="1">
                <a:tableStyleId>{EB9631B5-78F2-41C9-869B-9F39066F8104}</a:tableStyleId>
              </a:tblPr>
              <a:tblGrid>
                <a:gridCol w="1846698"/>
                <a:gridCol w="1963302"/>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96879960"/>
              </p:ext>
            </p:extLst>
          </p:nvPr>
        </p:nvGraphicFramePr>
        <p:xfrm>
          <a:off x="3048000" y="4019739"/>
          <a:ext cx="5105400" cy="1061868"/>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به هم خوردن</a:t>
                      </a:r>
                      <a:r>
                        <a:rPr lang="fa-IR" baseline="0" dirty="0" smtClean="0">
                          <a:solidFill>
                            <a:schemeClr val="tx1"/>
                          </a:solidFill>
                        </a:rPr>
                        <a:t> چینش آجر ها</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کندن</a:t>
                      </a:r>
                      <a:r>
                        <a:rPr lang="fa-IR" sz="1800" b="1" kern="1200" baseline="0" dirty="0" smtClean="0">
                          <a:solidFill>
                            <a:schemeClr val="tx1"/>
                          </a:solidFill>
                          <a:latin typeface="+mn-lt"/>
                          <a:ea typeface="+mn-ea"/>
                          <a:cs typeface="+mn-cs"/>
                        </a:rPr>
                        <a:t> آجر های داخل بنا</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40291191"/>
              </p:ext>
            </p:extLst>
          </p:nvPr>
        </p:nvGraphicFramePr>
        <p:xfrm>
          <a:off x="1638300" y="55626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14699"/>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752600" y="2362200"/>
            <a:ext cx="2286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76916" y="2209800"/>
            <a:ext cx="6477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1116245711"/>
              </p:ext>
            </p:extLst>
          </p:nvPr>
        </p:nvGraphicFramePr>
        <p:xfrm>
          <a:off x="4038600" y="1524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داربست</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a:t>
                      </a:r>
                      <a:r>
                        <a:rPr lang="fa-IR" sz="1800" b="1" kern="1200" baseline="0" dirty="0" smtClean="0">
                          <a:solidFill>
                            <a:schemeClr val="dk1"/>
                          </a:solidFill>
                          <a:latin typeface="+mn-lt"/>
                          <a:ea typeface="+mn-ea"/>
                          <a:cs typeface="+mn-cs"/>
                        </a:rPr>
                        <a:t> کردن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پر کردن با آجر مشابه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a:t>
                      </a:r>
                      <a:r>
                        <a:rPr lang="fa-IR" sz="1800" b="1" kern="1200" baseline="0" dirty="0" smtClean="0">
                          <a:solidFill>
                            <a:schemeClr val="dk1"/>
                          </a:solidFill>
                          <a:latin typeface="+mn-lt"/>
                          <a:ea typeface="+mn-ea"/>
                          <a:cs typeface="+mn-cs"/>
                        </a:rPr>
                        <a:t> کشی با ملات</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Desktop\DCIM\103PHOTO\SAM_23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05588"/>
            <a:ext cx="3124200" cy="28583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7" y="3650342"/>
            <a:ext cx="2438400" cy="2444137"/>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1752600" y="2383971"/>
            <a:ext cx="304800" cy="190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2905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amp;P\Desktop\DCIM\103PHOTO\SAM_2411.JPG"/>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50263" y="406400"/>
            <a:ext cx="1676400" cy="1701800"/>
          </a:xfrm>
          <a:prstGeom prst="rect">
            <a:avLst/>
          </a:prstGeom>
          <a:noFill/>
          <a:ln>
            <a:noFill/>
          </a:ln>
        </p:spPr>
      </p:pic>
      <p:pic>
        <p:nvPicPr>
          <p:cNvPr id="5" name="Picture 4" descr="C:\Users\D&amp;P\Desktop\DCIM\103PHOTO\SAM_24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3257" y="402771"/>
            <a:ext cx="1932915" cy="167640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2693529327"/>
              </p:ext>
            </p:extLst>
          </p:nvPr>
        </p:nvGraphicFramePr>
        <p:xfrm>
          <a:off x="4191000" y="186829"/>
          <a:ext cx="3810000" cy="3546971"/>
        </p:xfrm>
        <a:graphic>
          <a:graphicData uri="http://schemas.openxmlformats.org/drawingml/2006/table">
            <a:tbl>
              <a:tblPr rtl="1" firstRow="1" bandRow="1">
                <a:tableStyleId>{EB9631B5-78F2-41C9-869B-9F39066F8104}</a:tableStyleId>
              </a:tblPr>
              <a:tblGrid>
                <a:gridCol w="1846698"/>
                <a:gridCol w="1963302"/>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39214213"/>
              </p:ext>
            </p:extLst>
          </p:nvPr>
        </p:nvGraphicFramePr>
        <p:xfrm>
          <a:off x="2937246" y="3798862"/>
          <a:ext cx="5105400" cy="1061868"/>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به هم خوردن</a:t>
                      </a:r>
                      <a:r>
                        <a:rPr lang="fa-IR" baseline="0" dirty="0" smtClean="0">
                          <a:solidFill>
                            <a:schemeClr val="tx1"/>
                          </a:solidFill>
                        </a:rPr>
                        <a:t> چینش آجر ها</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تخرسب</a:t>
                      </a:r>
                      <a:r>
                        <a:rPr lang="fa-IR" sz="1800" b="1" kern="1200" baseline="0" dirty="0" smtClean="0">
                          <a:solidFill>
                            <a:schemeClr val="tx1"/>
                          </a:solidFill>
                          <a:latin typeface="+mn-lt"/>
                          <a:ea typeface="+mn-ea"/>
                          <a:cs typeface="+mn-cs"/>
                        </a:rPr>
                        <a:t> انسانی</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31079729"/>
              </p:ext>
            </p:extLst>
          </p:nvPr>
        </p:nvGraphicFramePr>
        <p:xfrm>
          <a:off x="1600200" y="5105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2" descr="C:\Users\D&amp;P\Pictures\Screenshots\photo_2017-05-07_11-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2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rot="1868093">
            <a:off x="2654437" y="1571386"/>
            <a:ext cx="276886" cy="1866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0836933">
            <a:off x="934331" y="1708864"/>
            <a:ext cx="228600" cy="1591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864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1300025818"/>
              </p:ext>
            </p:extLst>
          </p:nvPr>
        </p:nvGraphicFramePr>
        <p:xfrm>
          <a:off x="4038600" y="2286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داربست</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a:t>
                      </a:r>
                      <a:r>
                        <a:rPr lang="fa-IR" sz="1800" b="1" kern="1200" baseline="0" dirty="0" smtClean="0">
                          <a:solidFill>
                            <a:schemeClr val="dk1"/>
                          </a:solidFill>
                          <a:latin typeface="+mn-lt"/>
                          <a:ea typeface="+mn-ea"/>
                          <a:cs typeface="+mn-cs"/>
                        </a:rPr>
                        <a:t> کردن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پر کردن با آجر مشابه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a:t>
                      </a:r>
                      <a:r>
                        <a:rPr lang="fa-IR" sz="1800" b="1" kern="1200" baseline="0" dirty="0" smtClean="0">
                          <a:solidFill>
                            <a:schemeClr val="dk1"/>
                          </a:solidFill>
                          <a:latin typeface="+mn-lt"/>
                          <a:ea typeface="+mn-ea"/>
                          <a:cs typeface="+mn-cs"/>
                        </a:rPr>
                        <a:t> کشی با ملات</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89" y="2731196"/>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C:\Users\D&amp;P\Desktop\DCIM\103PHOTO\SAM_2411.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263" y="406400"/>
            <a:ext cx="1676400" cy="1701800"/>
          </a:xfrm>
          <a:prstGeom prst="rect">
            <a:avLst/>
          </a:prstGeom>
          <a:noFill/>
          <a:ln>
            <a:noFill/>
          </a:ln>
        </p:spPr>
      </p:pic>
      <p:pic>
        <p:nvPicPr>
          <p:cNvPr id="5" name="Picture 4" descr="C:\Users\D&amp;P\Desktop\DCIM\103PHOTO\SAM_24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257" y="402771"/>
            <a:ext cx="1932915" cy="1676400"/>
          </a:xfrm>
          <a:prstGeom prst="rect">
            <a:avLst/>
          </a:prstGeom>
          <a:noFill/>
          <a:ln>
            <a:noFill/>
          </a:ln>
        </p:spPr>
      </p:pic>
      <p:sp>
        <p:nvSpPr>
          <p:cNvPr id="6" name="Down Arrow 5"/>
          <p:cNvSpPr/>
          <p:nvPr/>
        </p:nvSpPr>
        <p:spPr>
          <a:xfrm rot="1868093">
            <a:off x="2654437" y="1571386"/>
            <a:ext cx="276886" cy="1866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0836933">
            <a:off x="934331" y="1708864"/>
            <a:ext cx="228600" cy="1591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113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D&amp;P\Desktop\DCIM\103PHOTO\SAM_2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3657600" cy="27824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404829718"/>
              </p:ext>
            </p:extLst>
          </p:nvPr>
        </p:nvGraphicFramePr>
        <p:xfrm>
          <a:off x="4114800" y="228600"/>
          <a:ext cx="3810000" cy="3546971"/>
        </p:xfrm>
        <a:graphic>
          <a:graphicData uri="http://schemas.openxmlformats.org/drawingml/2006/table">
            <a:tbl>
              <a:tblPr rtl="1" firstRow="1" bandRow="1">
                <a:tableStyleId>{EB9631B5-78F2-41C9-869B-9F39066F8104}</a:tableStyleId>
              </a:tblPr>
              <a:tblGrid>
                <a:gridCol w="1846698"/>
                <a:gridCol w="1963302"/>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3151925"/>
              </p:ext>
            </p:extLst>
          </p:nvPr>
        </p:nvGraphicFramePr>
        <p:xfrm>
          <a:off x="2819400" y="4343400"/>
          <a:ext cx="5105400" cy="1061868"/>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سیاه شدن آجر</a:t>
                      </a:r>
                      <a:r>
                        <a:rPr lang="fa-IR" baseline="0" dirty="0" smtClean="0">
                          <a:solidFill>
                            <a:schemeClr val="tx1"/>
                          </a:solidFill>
                        </a:rPr>
                        <a:t> های داخل بنا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آتش</a:t>
                      </a:r>
                      <a:r>
                        <a:rPr lang="fa-IR" sz="1800" b="1" kern="1200" baseline="0" dirty="0" smtClean="0">
                          <a:solidFill>
                            <a:schemeClr val="tx1"/>
                          </a:solidFill>
                          <a:latin typeface="+mn-lt"/>
                          <a:ea typeface="+mn-ea"/>
                          <a:cs typeface="+mn-cs"/>
                        </a:rPr>
                        <a:t> روشن کردن انسان ها داخل بنا</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3831710"/>
              </p:ext>
            </p:extLst>
          </p:nvPr>
        </p:nvGraphicFramePr>
        <p:xfrm>
          <a:off x="1600200" y="55626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rot="10800000">
            <a:off x="1524000" y="1447800"/>
            <a:ext cx="38100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469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2332613010"/>
              </p:ext>
            </p:extLst>
          </p:nvPr>
        </p:nvGraphicFramePr>
        <p:xfrm>
          <a:off x="3991428" y="304800"/>
          <a:ext cx="3934960" cy="3834466"/>
        </p:xfrm>
        <a:graphic>
          <a:graphicData uri="http://schemas.openxmlformats.org/drawingml/2006/table">
            <a:tbl>
              <a:tblPr rtl="1" firstRow="1" bandRow="1"/>
              <a:tblGrid>
                <a:gridCol w="1252318"/>
                <a:gridCol w="2682642"/>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a:t>
                      </a:r>
                      <a:r>
                        <a:rPr lang="fa-IR" sz="1800" kern="1200" baseline="0" dirty="0" smtClean="0">
                          <a:solidFill>
                            <a:schemeClr val="dk1"/>
                          </a:solidFill>
                          <a:latin typeface="+mn-lt"/>
                          <a:ea typeface="+mn-ea"/>
                          <a:cs typeface="+mn-cs"/>
                        </a:rPr>
                        <a:t> داربست </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زدن سمباده نرم بر روی اجرها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a:t>
                      </a:r>
                      <a:r>
                        <a:rPr lang="fa-IR" sz="1800" b="1" kern="1200" baseline="0" dirty="0" smtClean="0">
                          <a:solidFill>
                            <a:schemeClr val="dk1"/>
                          </a:solidFill>
                          <a:latin typeface="+mn-lt"/>
                          <a:ea typeface="+mn-ea"/>
                          <a:cs typeface="+mn-cs"/>
                        </a:rPr>
                        <a:t> کردن دیوار</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بندکشی مطابق زیباشناسی</a:t>
                      </a:r>
                      <a:r>
                        <a:rPr lang="fa-IR" sz="1800" b="1" kern="1200" baseline="0" dirty="0" smtClean="0">
                          <a:solidFill>
                            <a:schemeClr val="dk1"/>
                          </a:solidFill>
                          <a:latin typeface="+mn-lt"/>
                          <a:ea typeface="+mn-ea"/>
                          <a:cs typeface="+mn-cs"/>
                        </a:rPr>
                        <a:t>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6" name="Picture 5" descr="C:\Users\D&amp;P\Desktop\DCIM\103PHOTO\SAM_2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94141"/>
            <a:ext cx="3657600" cy="2782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rot="10800000">
            <a:off x="1540329" y="1903513"/>
            <a:ext cx="38100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298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mp;P\Desktop\DCIM\103PHOTO\SAM_24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571750"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361029870"/>
              </p:ext>
            </p:extLst>
          </p:nvPr>
        </p:nvGraphicFramePr>
        <p:xfrm>
          <a:off x="4191000" y="152400"/>
          <a:ext cx="3810000" cy="3546971"/>
        </p:xfrm>
        <a:graphic>
          <a:graphicData uri="http://schemas.openxmlformats.org/drawingml/2006/table">
            <a:tbl>
              <a:tblPr rtl="1" firstRow="1" bandRow="1">
                <a:tableStyleId>{EB9631B5-78F2-41C9-869B-9F39066F8104}</a:tableStyleId>
              </a:tblPr>
              <a:tblGrid>
                <a:gridCol w="1846698"/>
                <a:gridCol w="1963302"/>
              </a:tblGrid>
              <a:tr h="540838">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962">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880">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251">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03">
                <a:tc>
                  <a:txBody>
                    <a:bodyPr/>
                    <a:lstStyle/>
                    <a:p>
                      <a:pPr algn="r" rtl="1"/>
                      <a:r>
                        <a:rPr lang="fa-IR" dirty="0" smtClean="0"/>
                        <a:t>مرمت</a:t>
                      </a:r>
                      <a:r>
                        <a:rPr lang="fa-IR" baseline="0" dirty="0" smtClean="0"/>
                        <a:t> نامناسب</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1315052"/>
              </p:ext>
            </p:extLst>
          </p:nvPr>
        </p:nvGraphicFramePr>
        <p:xfrm>
          <a:off x="2971800" y="3850566"/>
          <a:ext cx="5105400" cy="1061868"/>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کج شدن بنا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حفر</a:t>
                      </a:r>
                      <a:r>
                        <a:rPr lang="fa-IR" sz="1800" b="1" kern="1200" baseline="0" dirty="0" smtClean="0">
                          <a:solidFill>
                            <a:schemeClr val="tx1"/>
                          </a:solidFill>
                          <a:latin typeface="+mn-lt"/>
                          <a:ea typeface="+mn-ea"/>
                          <a:cs typeface="+mn-cs"/>
                        </a:rPr>
                        <a:t> زمین پی بنا توسط انسان ها</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8397589"/>
              </p:ext>
            </p:extLst>
          </p:nvPr>
        </p:nvGraphicFramePr>
        <p:xfrm>
          <a:off x="1587374" y="55626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en-US"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2133600" cy="21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26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762000"/>
            <a:ext cx="7239000" cy="5465763"/>
          </a:xfrm>
        </p:spPr>
        <p:txBody>
          <a:bodyPr/>
          <a:lstStyle/>
          <a:p>
            <a:pPr marL="0" indent="0">
              <a:buNone/>
            </a:pPr>
            <a:r>
              <a:rPr lang="fa-IR" dirty="0" smtClean="0"/>
              <a:t> </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2598726895"/>
              </p:ext>
            </p:extLst>
          </p:nvPr>
        </p:nvGraphicFramePr>
        <p:xfrm>
          <a:off x="3962400" y="3048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 و نوار اعلان خطر</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دورتادور بنا و کندن گیاهان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جک</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کشیدن هر 3 روز یکبار به اندازه 1سانتی</a:t>
                      </a:r>
                      <a:r>
                        <a:rPr lang="fa-IR" sz="1800" b="1" kern="1200" baseline="0" dirty="0" smtClean="0">
                          <a:solidFill>
                            <a:schemeClr val="dk1"/>
                          </a:solidFill>
                          <a:latin typeface="+mn-lt"/>
                          <a:ea typeface="+mn-ea"/>
                          <a:cs typeface="+mn-cs"/>
                        </a:rPr>
                        <a:t> متر</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6" name="Picture 5" descr="C:\Users\D&amp;P\Desktop\DCIM\103PHOTO\SAM_24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3500438" cy="3733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7200"/>
            <a:ext cx="2133600" cy="21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22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amp;P\Desktop\DCIM\103PHOTO\SAM_2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46699"/>
            <a:ext cx="3444240" cy="198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704748342"/>
              </p:ext>
            </p:extLst>
          </p:nvPr>
        </p:nvGraphicFramePr>
        <p:xfrm>
          <a:off x="4191000" y="152398"/>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86316605"/>
              </p:ext>
            </p:extLst>
          </p:nvPr>
        </p:nvGraphicFramePr>
        <p:xfrm>
          <a:off x="2936065" y="4441130"/>
          <a:ext cx="5105400" cy="1061868"/>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آسیب</a:t>
                      </a:r>
                      <a:r>
                        <a:rPr lang="fa-IR" baseline="0" dirty="0" smtClean="0">
                          <a:solidFill>
                            <a:schemeClr val="tx1"/>
                          </a:solidFill>
                        </a:rPr>
                        <a:t> به بنا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رویش گیاه</a:t>
                      </a:r>
                      <a:r>
                        <a:rPr lang="fa-IR" sz="1800" b="1" kern="1200" baseline="0" dirty="0" smtClean="0">
                          <a:solidFill>
                            <a:schemeClr val="tx1"/>
                          </a:solidFill>
                          <a:latin typeface="+mn-lt"/>
                          <a:ea typeface="+mn-ea"/>
                          <a:cs typeface="+mn-cs"/>
                        </a:rPr>
                        <a:t> در قسمت پایین بنا</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98053395"/>
              </p:ext>
            </p:extLst>
          </p:nvPr>
        </p:nvGraphicFramePr>
        <p:xfrm>
          <a:off x="1594403" y="5634978"/>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en-US"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en-US"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icture 8" descr="C:\Users\D&amp;P\Desktop\DCIM\103PHOTO\SAM_23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0" y="4495800"/>
            <a:ext cx="2072489" cy="1234440"/>
          </a:xfrm>
          <a:prstGeom prst="rect">
            <a:avLst/>
          </a:prstGeom>
          <a:noFill/>
          <a:ln>
            <a:noFill/>
          </a:ln>
        </p:spPr>
      </p:pic>
      <p:pic>
        <p:nvPicPr>
          <p:cNvPr id="11" name="Picture 2" descr="C:\Users\D&amp;P\Pictures\Screenshots\photo_2017-05-07_11-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223" y="762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3124200" y="1981199"/>
            <a:ext cx="266700" cy="13957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06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1966821526"/>
              </p:ext>
            </p:extLst>
          </p:nvPr>
        </p:nvGraphicFramePr>
        <p:xfrm>
          <a:off x="4038600" y="228600"/>
          <a:ext cx="3963988" cy="3834466"/>
        </p:xfrm>
        <a:graphic>
          <a:graphicData uri="http://schemas.openxmlformats.org/drawingml/2006/table">
            <a:tbl>
              <a:tblPr rtl="1" firstRow="1" bandRow="1"/>
              <a:tblGrid>
                <a:gridCol w="1252318"/>
                <a:gridCol w="2711670"/>
              </a:tblGrid>
              <a:tr h="914414">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و کندن</a:t>
                      </a:r>
                      <a:r>
                        <a:rPr lang="fa-IR" sz="1800" b="1" kern="1200" baseline="0" dirty="0" smtClean="0">
                          <a:solidFill>
                            <a:schemeClr val="dk1"/>
                          </a:solidFill>
                          <a:latin typeface="+mn-lt"/>
                          <a:ea typeface="+mn-ea"/>
                          <a:cs typeface="+mn-cs"/>
                        </a:rPr>
                        <a:t> گیاهان </a:t>
                      </a:r>
                      <a:r>
                        <a:rPr lang="fa-IR" sz="1800" b="1" kern="1200" dirty="0" smtClean="0">
                          <a:solidFill>
                            <a:schemeClr val="dk1"/>
                          </a:solidFill>
                          <a:latin typeface="+mn-lt"/>
                          <a:ea typeface="+mn-ea"/>
                          <a:cs typeface="+mn-cs"/>
                        </a:rPr>
                        <a:t>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سمپاشی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آجر مشابه و بند کشی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23" y="76200"/>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Desktop\DCIM\103PHOTO\SAM_23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446699"/>
            <a:ext cx="344424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mp;P\Desktop\DCIM\103PHOTO\SAM_237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572000"/>
            <a:ext cx="3444240" cy="2133600"/>
          </a:xfrm>
          <a:prstGeom prst="rect">
            <a:avLst/>
          </a:prstGeom>
          <a:noFill/>
          <a:ln>
            <a:noFill/>
          </a:ln>
        </p:spPr>
      </p:pic>
      <p:sp>
        <p:nvSpPr>
          <p:cNvPr id="2" name="Down Arrow 1"/>
          <p:cNvSpPr/>
          <p:nvPr/>
        </p:nvSpPr>
        <p:spPr>
          <a:xfrm>
            <a:off x="3124200" y="1981200"/>
            <a:ext cx="228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4340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3000" y="1600200"/>
            <a:ext cx="6255488" cy="2579132"/>
          </a:xfrm>
        </p:spPr>
        <p:txBody>
          <a:bodyPr>
            <a:normAutofit fontScale="90000"/>
          </a:bodyPr>
          <a:lstStyle/>
          <a:p>
            <a:r>
              <a:rPr lang="fa-IR" sz="2700" dirty="0" smtClean="0"/>
              <a:t>این مقبره درروستای گلما در </a:t>
            </a:r>
            <a:r>
              <a:rPr lang="fa-IR" sz="2700" dirty="0"/>
              <a:t>دهستان </a:t>
            </a:r>
            <a:r>
              <a:rPr lang="fa-IR" sz="2700" dirty="0" smtClean="0"/>
              <a:t>٬ </a:t>
            </a:r>
            <a:r>
              <a:rPr lang="fa-IR" sz="2700" dirty="0"/>
              <a:t>میاندرود ٬ بخش مرکزی شهرستان ساری واقع </a:t>
            </a:r>
            <a:r>
              <a:rPr lang="fa-IR" sz="2700" dirty="0" smtClean="0"/>
              <a:t>شده. </a:t>
            </a:r>
            <a:r>
              <a:rPr lang="fa-IR" sz="2700" dirty="0"/>
              <a:t>روستا در طول جغرافیایی 53 درجه و 7 دقیقه و عرض </a:t>
            </a:r>
            <a:r>
              <a:rPr lang="fa-IR" sz="2700" dirty="0" smtClean="0"/>
              <a:t>جغرافیایی</a:t>
            </a:r>
            <a:r>
              <a:rPr lang="en-US" sz="2700" dirty="0" smtClean="0"/>
              <a:t/>
            </a:r>
            <a:br>
              <a:rPr lang="en-US" sz="2700" dirty="0" smtClean="0"/>
            </a:br>
            <a:r>
              <a:rPr lang="fa-IR" sz="2700" dirty="0" smtClean="0"/>
              <a:t>36درجه </a:t>
            </a:r>
            <a:r>
              <a:rPr lang="fa-IR" sz="2700" dirty="0"/>
              <a:t>و 38 دقیقه قرار گرفته </a:t>
            </a:r>
            <a:r>
              <a:rPr lang="fa-IR" sz="2700" dirty="0" smtClean="0"/>
              <a:t>است</a:t>
            </a:r>
            <a:r>
              <a:rPr lang="fa-IR" sz="2700" dirty="0"/>
              <a:t/>
            </a:r>
            <a:br>
              <a:rPr lang="fa-IR" sz="2700" dirty="0"/>
            </a:br>
            <a:r>
              <a:rPr lang="fa-IR" sz="2700" dirty="0"/>
              <a:t>از نظر توپوگرافی روستا در ناحیه جلگه ای واقع شده است که شیب عمومی آن از جنوب به شمال و بافت متراکم و شعاعی دارد. ارتفاع روستا از سطح دریا حدود 2 متر می باشد و </a:t>
            </a:r>
            <a:br>
              <a:rPr lang="fa-IR" sz="2700" dirty="0"/>
            </a:br>
            <a:r>
              <a:rPr lang="fa-IR" sz="2700" dirty="0"/>
              <a:t>فاصله </a:t>
            </a:r>
            <a:r>
              <a:rPr lang="fa-IR" sz="2700" dirty="0" smtClean="0"/>
              <a:t>ی روستا با شهر ساری 5 کیلومتر می باشد.</a:t>
            </a:r>
            <a:endParaRPr lang="fa-IR" dirty="0"/>
          </a:p>
        </p:txBody>
      </p:sp>
      <p:sp>
        <p:nvSpPr>
          <p:cNvPr id="9" name="Text Placeholder 8"/>
          <p:cNvSpPr>
            <a:spLocks noGrp="1"/>
          </p:cNvSpPr>
          <p:nvPr>
            <p:ph type="body" idx="1"/>
          </p:nvPr>
        </p:nvSpPr>
        <p:spPr>
          <a:xfrm>
            <a:off x="914400" y="533400"/>
            <a:ext cx="6255488" cy="743507"/>
          </a:xfrm>
        </p:spPr>
        <p:txBody>
          <a:bodyPr>
            <a:normAutofit/>
          </a:bodyPr>
          <a:lstStyle/>
          <a:p>
            <a:r>
              <a:rPr lang="fa-IR" sz="2400" dirty="0" smtClean="0">
                <a:solidFill>
                  <a:schemeClr val="bg2">
                    <a:lumMod val="50000"/>
                  </a:schemeClr>
                </a:solidFill>
              </a:rPr>
              <a:t>موقعیت جغرافیایی مقبره درویش فخرالدین گلما</a:t>
            </a:r>
            <a:endParaRPr lang="fa-IR" sz="2400" dirty="0">
              <a:solidFill>
                <a:schemeClr val="bg2">
                  <a:lumMod val="50000"/>
                </a:schemeClr>
              </a:solidFill>
            </a:endParaRPr>
          </a:p>
        </p:txBody>
      </p:sp>
    </p:spTree>
    <p:extLst>
      <p:ext uri="{BB962C8B-B14F-4D97-AF65-F5344CB8AC3E}">
        <p14:creationId xmlns:p14="http://schemas.microsoft.com/office/powerpoint/2010/main" val="1720257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06671646"/>
              </p:ext>
            </p:extLst>
          </p:nvPr>
        </p:nvGraphicFramePr>
        <p:xfrm>
          <a:off x="4191000" y="120712"/>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68495943"/>
              </p:ext>
            </p:extLst>
          </p:nvPr>
        </p:nvGraphicFramePr>
        <p:xfrm>
          <a:off x="2904378" y="4114800"/>
          <a:ext cx="5105400" cy="1061868"/>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آسیب</a:t>
                      </a:r>
                      <a:r>
                        <a:rPr lang="fa-IR" baseline="0" dirty="0" smtClean="0">
                          <a:solidFill>
                            <a:schemeClr val="tx1"/>
                          </a:solidFill>
                        </a:rPr>
                        <a:t> به بنا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رویش گیاه در قسمت بالای بنا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20299805"/>
              </p:ext>
            </p:extLst>
          </p:nvPr>
        </p:nvGraphicFramePr>
        <p:xfrm>
          <a:off x="1524000" y="5475838"/>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en-US"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C:\Users\D&amp;P\Desktop\DCIM\103PHOTO\SAM_2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39497"/>
            <a:ext cx="2385588" cy="26579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86481"/>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2314669" y="1981200"/>
            <a:ext cx="228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463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p:cNvGraphicFramePr>
            <a:graphicFrameLocks/>
          </p:cNvGraphicFramePr>
          <p:nvPr>
            <p:extLst>
              <p:ext uri="{D42A27DB-BD31-4B8C-83A1-F6EECF244321}">
                <p14:modId xmlns:p14="http://schemas.microsoft.com/office/powerpoint/2010/main" val="1106309128"/>
              </p:ext>
            </p:extLst>
          </p:nvPr>
        </p:nvGraphicFramePr>
        <p:xfrm>
          <a:off x="3962400" y="407868"/>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a:t>
                      </a:r>
                      <a:r>
                        <a:rPr lang="fa-IR" sz="1800" kern="1200" baseline="0" dirty="0" smtClean="0">
                          <a:solidFill>
                            <a:schemeClr val="dk1"/>
                          </a:solidFill>
                          <a:latin typeface="+mn-lt"/>
                          <a:ea typeface="+mn-ea"/>
                          <a:cs typeface="+mn-cs"/>
                        </a:rPr>
                        <a:t> داربست و نوار اعلان خطر </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و کندن</a:t>
                      </a:r>
                      <a:r>
                        <a:rPr lang="fa-IR" sz="1800" b="1" kern="1200" baseline="0" dirty="0" smtClean="0">
                          <a:solidFill>
                            <a:schemeClr val="dk1"/>
                          </a:solidFill>
                          <a:latin typeface="+mn-lt"/>
                          <a:ea typeface="+mn-ea"/>
                          <a:cs typeface="+mn-cs"/>
                        </a:rPr>
                        <a:t> گیاهان </a:t>
                      </a:r>
                      <a:r>
                        <a:rPr lang="fa-IR" sz="1800" b="1" kern="1200" dirty="0" smtClean="0">
                          <a:solidFill>
                            <a:schemeClr val="dk1"/>
                          </a:solidFill>
                          <a:latin typeface="+mn-lt"/>
                          <a:ea typeface="+mn-ea"/>
                          <a:cs typeface="+mn-cs"/>
                        </a:rPr>
                        <a:t>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سمپاشی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a:t>
                      </a:r>
                      <a:r>
                        <a:rPr lang="fa-IR" sz="1800" b="1" kern="1200" baseline="0" dirty="0" smtClean="0">
                          <a:solidFill>
                            <a:schemeClr val="dk1"/>
                          </a:solidFill>
                          <a:latin typeface="+mn-lt"/>
                          <a:ea typeface="+mn-ea"/>
                          <a:cs typeface="+mn-cs"/>
                        </a:rPr>
                        <a:t> کشی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6481"/>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Desktop\DCIM\103PHOTO\SAM_24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2743200"/>
            <a:ext cx="3378200" cy="3763882"/>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2514600" y="2057400"/>
            <a:ext cx="3048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63793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amp;P\Desktop\DCIM\103PHOTO\SAM_2376.JPG"/>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971800"/>
            <a:ext cx="2354263" cy="2047875"/>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920839160"/>
              </p:ext>
            </p:extLst>
          </p:nvPr>
        </p:nvGraphicFramePr>
        <p:xfrm>
          <a:off x="4114800" y="228600"/>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115854"/>
              </p:ext>
            </p:extLst>
          </p:nvPr>
        </p:nvGraphicFramePr>
        <p:xfrm>
          <a:off x="2895600" y="4267200"/>
          <a:ext cx="5105400" cy="1061868"/>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آسیب به بنا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76658058"/>
              </p:ext>
            </p:extLst>
          </p:nvPr>
        </p:nvGraphicFramePr>
        <p:xfrm>
          <a:off x="1600200"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3572"/>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609600" y="1981200"/>
            <a:ext cx="3048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756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389114682"/>
              </p:ext>
            </p:extLst>
          </p:nvPr>
        </p:nvGraphicFramePr>
        <p:xfrm>
          <a:off x="4038600" y="2286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 داربست </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حفره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پر کردن حفره توسط آجر مشابه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 کشی مناسب</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4"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3572"/>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C:\Users\D&amp;P\Desktop\DCIM\103PHOTO\SAM_2376.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971800"/>
            <a:ext cx="3505200" cy="3352800"/>
          </a:xfrm>
          <a:prstGeom prst="rect">
            <a:avLst/>
          </a:prstGeom>
          <a:noFill/>
          <a:ln>
            <a:noFill/>
          </a:ln>
        </p:spPr>
      </p:pic>
      <p:sp>
        <p:nvSpPr>
          <p:cNvPr id="2" name="Down Arrow 1"/>
          <p:cNvSpPr/>
          <p:nvPr/>
        </p:nvSpPr>
        <p:spPr>
          <a:xfrm>
            <a:off x="1436914" y="2111829"/>
            <a:ext cx="3048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437780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mp;P\Desktop\DCIM\103PHOTO\SAM_23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52400"/>
            <a:ext cx="3974689" cy="251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731653887"/>
              </p:ext>
            </p:extLst>
          </p:nvPr>
        </p:nvGraphicFramePr>
        <p:xfrm>
          <a:off x="4191000" y="228600"/>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457459"/>
              </p:ext>
            </p:extLst>
          </p:nvPr>
        </p:nvGraphicFramePr>
        <p:xfrm>
          <a:off x="2895600" y="4267200"/>
          <a:ext cx="5105400" cy="1280160"/>
        </p:xfrm>
        <a:graphic>
          <a:graphicData uri="http://schemas.openxmlformats.org/drawingml/2006/table">
            <a:tbl>
              <a:tblPr rtl="1" firstRow="1" bandRow="1">
                <a:tableStyleId>{00A15C55-8517-42AA-B614-E9B94910E393}</a:tableStyleId>
              </a:tblPr>
              <a:tblGrid>
                <a:gridCol w="1035747"/>
                <a:gridCol w="4069653"/>
              </a:tblGrid>
              <a:tr h="421788">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 ایجاد ترک و</a:t>
                      </a:r>
                      <a:r>
                        <a:rPr lang="fa-IR" baseline="0" dirty="0" smtClean="0">
                          <a:solidFill>
                            <a:schemeClr val="tx1"/>
                          </a:solidFill>
                        </a:rPr>
                        <a:t> سیمان نادرست روی </a:t>
                      </a:r>
                    </a:p>
                    <a:p>
                      <a:pPr algn="r" rtl="1"/>
                      <a:r>
                        <a:rPr lang="fa-IR" baseline="0" dirty="0" smtClean="0">
                          <a:solidFill>
                            <a:schemeClr val="tx1"/>
                          </a:solidFill>
                        </a:rPr>
                        <a:t>ان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نشست پی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57506431"/>
              </p:ext>
            </p:extLst>
          </p:nvPr>
        </p:nvGraphicFramePr>
        <p:xfrm>
          <a:off x="1524000"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81200" y="3886200"/>
            <a:ext cx="152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3352800" y="2057400"/>
            <a:ext cx="3048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067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2006914837"/>
              </p:ext>
            </p:extLst>
          </p:nvPr>
        </p:nvGraphicFramePr>
        <p:xfrm>
          <a:off x="3962400" y="2286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سیمان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تقویت پی و برداشتن آجرهای شکسته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آجرهای</a:t>
                      </a:r>
                      <a:r>
                        <a:rPr lang="fa-IR" sz="1800" b="1" kern="1200" baseline="0" dirty="0" smtClean="0">
                          <a:solidFill>
                            <a:schemeClr val="dk1"/>
                          </a:solidFill>
                          <a:latin typeface="+mn-lt"/>
                          <a:ea typeface="+mn-ea"/>
                          <a:cs typeface="+mn-cs"/>
                        </a:rPr>
                        <a:t> مشابه و بند کشی درست</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Desktop\DCIM\103PHOTO\SAM_23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257" y="2743200"/>
            <a:ext cx="375194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2209800" y="16002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76897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mp;P\Desktop\DCIM\103PHOTO\SAM_23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71" y="2438400"/>
            <a:ext cx="2667000" cy="2895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6041088"/>
              </p:ext>
            </p:extLst>
          </p:nvPr>
        </p:nvGraphicFramePr>
        <p:xfrm>
          <a:off x="2936065" y="4191000"/>
          <a:ext cx="5105400" cy="1097280"/>
        </p:xfrm>
        <a:graphic>
          <a:graphicData uri="http://schemas.openxmlformats.org/drawingml/2006/table">
            <a:tbl>
              <a:tblPr rtl="1" firstRow="1" bandRow="1">
                <a:tableStyleId>{00A15C55-8517-42AA-B614-E9B94910E393}</a:tableStyleId>
              </a:tblPr>
              <a:tblGrid>
                <a:gridCol w="1035747"/>
                <a:gridCol w="4069653"/>
              </a:tblGrid>
              <a:tr h="45720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نشست پی</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وجود آب های زیر زمینی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33587900"/>
              </p:ext>
            </p:extLst>
          </p:nvPr>
        </p:nvGraphicFramePr>
        <p:xfrm>
          <a:off x="4267200" y="76200"/>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24378639"/>
              </p:ext>
            </p:extLst>
          </p:nvPr>
        </p:nvGraphicFramePr>
        <p:xfrm>
          <a:off x="1582332"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28" y="1524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2133600" y="2133600"/>
            <a:ext cx="2286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64508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3235465303"/>
              </p:ext>
            </p:extLst>
          </p:nvPr>
        </p:nvGraphicFramePr>
        <p:xfrm>
          <a:off x="3962400" y="2286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و کندن</a:t>
                      </a:r>
                      <a:r>
                        <a:rPr lang="fa-IR" sz="1800" b="1" kern="1200" baseline="0" dirty="0" smtClean="0">
                          <a:solidFill>
                            <a:schemeClr val="dk1"/>
                          </a:solidFill>
                          <a:latin typeface="+mn-lt"/>
                          <a:ea typeface="+mn-ea"/>
                          <a:cs typeface="+mn-cs"/>
                        </a:rPr>
                        <a:t> گیاهان </a:t>
                      </a:r>
                      <a:r>
                        <a:rPr lang="fa-IR" sz="1800" b="1" kern="1200" dirty="0" smtClean="0">
                          <a:solidFill>
                            <a:schemeClr val="dk1"/>
                          </a:solidFill>
                          <a:latin typeface="+mn-lt"/>
                          <a:ea typeface="+mn-ea"/>
                          <a:cs typeface="+mn-cs"/>
                        </a:rPr>
                        <a:t>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کندن</a:t>
                      </a:r>
                      <a:r>
                        <a:rPr lang="fa-IR" sz="1800" b="1" kern="1200" baseline="0" dirty="0" smtClean="0">
                          <a:solidFill>
                            <a:schemeClr val="dk1"/>
                          </a:solidFill>
                          <a:latin typeface="+mn-lt"/>
                          <a:ea typeface="+mn-ea"/>
                          <a:cs typeface="+mn-cs"/>
                        </a:rPr>
                        <a:t> دور بنا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زه</a:t>
                      </a:r>
                      <a:r>
                        <a:rPr lang="fa-IR" sz="1800" b="1" kern="1200" baseline="0" dirty="0" smtClean="0">
                          <a:solidFill>
                            <a:schemeClr val="dk1"/>
                          </a:solidFill>
                          <a:latin typeface="+mn-lt"/>
                          <a:ea typeface="+mn-ea"/>
                          <a:cs typeface="+mn-cs"/>
                        </a:rPr>
                        <a:t> کشی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3286"/>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Desktop\DCIM\103PHOTO\SAM_23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71" y="2679700"/>
            <a:ext cx="3585029"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2895600" y="2209800"/>
            <a:ext cx="3048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14084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70152660"/>
              </p:ext>
            </p:extLst>
          </p:nvPr>
        </p:nvGraphicFramePr>
        <p:xfrm>
          <a:off x="4191000" y="105624"/>
          <a:ext cx="3810000" cy="3884692"/>
        </p:xfrm>
        <a:graphic>
          <a:graphicData uri="http://schemas.openxmlformats.org/drawingml/2006/table">
            <a:tbl>
              <a:tblPr rtl="1" firstRow="1" bandRow="1">
                <a:tableStyleId>{EB9631B5-78F2-41C9-869B-9F39066F8104}</a:tableStyleId>
              </a:tblPr>
              <a:tblGrid>
                <a:gridCol w="1779760"/>
                <a:gridCol w="2030240"/>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40589744"/>
              </p:ext>
            </p:extLst>
          </p:nvPr>
        </p:nvGraphicFramePr>
        <p:xfrm>
          <a:off x="2891552" y="4343400"/>
          <a:ext cx="5105400" cy="1097280"/>
        </p:xfrm>
        <a:graphic>
          <a:graphicData uri="http://schemas.openxmlformats.org/drawingml/2006/table">
            <a:tbl>
              <a:tblPr rtl="1" firstRow="1" bandRow="1">
                <a:tableStyleId>{00A15C55-8517-42AA-B614-E9B94910E393}</a:tableStyleId>
              </a:tblPr>
              <a:tblGrid>
                <a:gridCol w="1035747"/>
                <a:gridCol w="4069653"/>
              </a:tblGrid>
              <a:tr h="45720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از بین رفتن سنگ روی قبر</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ضربه های انسانی</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34150178"/>
              </p:ext>
            </p:extLst>
          </p:nvPr>
        </p:nvGraphicFramePr>
        <p:xfrm>
          <a:off x="1600200" y="55626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H:\ \مرمت\429715565_12488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40" y="2318657"/>
            <a:ext cx="2763520" cy="1878745"/>
          </a:xfrm>
          <a:prstGeom prst="rect">
            <a:avLst/>
          </a:prstGeom>
          <a:noFill/>
          <a:ln>
            <a:noFill/>
          </a:ln>
        </p:spPr>
      </p:pic>
      <p:pic>
        <p:nvPicPr>
          <p:cNvPr id="10" name="Picture 9" descr="C:\Users\D&amp;P\Desktop\DCIM\103PHOTO\SAM_239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267200"/>
            <a:ext cx="2057400" cy="1219200"/>
          </a:xfrm>
          <a:prstGeom prst="rect">
            <a:avLst/>
          </a:prstGeom>
          <a:noFill/>
          <a:ln>
            <a:noFill/>
          </a:ln>
        </p:spPr>
      </p:pic>
      <p:pic>
        <p:nvPicPr>
          <p:cNvPr id="11" name="Picture 2" descr="C:\Users\D&amp;P\Pictures\Screenshots\photo_2017-05-07_11-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95" y="37215"/>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1600200" y="1143000"/>
            <a:ext cx="192865"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794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1253699712"/>
              </p:ext>
            </p:extLst>
          </p:nvPr>
        </p:nvGraphicFramePr>
        <p:xfrm>
          <a:off x="4038600" y="304800"/>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a:t>
                      </a:r>
                      <a:r>
                        <a:rPr lang="fa-IR" sz="1800" b="1" kern="1200" baseline="0" dirty="0" smtClean="0">
                          <a:solidFill>
                            <a:schemeClr val="dk1"/>
                          </a:solidFill>
                          <a:latin typeface="+mn-lt"/>
                          <a:ea typeface="+mn-ea"/>
                          <a:cs typeface="+mn-cs"/>
                        </a:rPr>
                        <a:t> کردن و برداشتن سنگ شکسته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سنگ قبر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a:t>
                      </a:r>
                      <a:r>
                        <a:rPr lang="fa-IR" sz="1800" b="1" kern="1200" baseline="0" dirty="0" smtClean="0">
                          <a:solidFill>
                            <a:schemeClr val="dk1"/>
                          </a:solidFill>
                          <a:latin typeface="+mn-lt"/>
                          <a:ea typeface="+mn-ea"/>
                          <a:cs typeface="+mn-cs"/>
                        </a:rPr>
                        <a:t> کشی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6"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420" y="40844"/>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 \مرمت\429715565_1248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440" y="2318657"/>
            <a:ext cx="3591560" cy="2939143"/>
          </a:xfrm>
          <a:prstGeom prst="rect">
            <a:avLst/>
          </a:prstGeom>
          <a:noFill/>
          <a:ln>
            <a:noFill/>
          </a:ln>
        </p:spPr>
      </p:pic>
      <p:pic>
        <p:nvPicPr>
          <p:cNvPr id="8" name="Picture 7" descr="C:\Users\D&amp;P\Desktop\DCIM\103PHOTO\SAM_239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343400"/>
            <a:ext cx="3810000" cy="2362200"/>
          </a:xfrm>
          <a:prstGeom prst="rect">
            <a:avLst/>
          </a:prstGeom>
          <a:noFill/>
          <a:ln>
            <a:noFill/>
          </a:ln>
        </p:spPr>
      </p:pic>
      <p:sp>
        <p:nvSpPr>
          <p:cNvPr id="2" name="Down Arrow 1"/>
          <p:cNvSpPr/>
          <p:nvPr/>
        </p:nvSpPr>
        <p:spPr>
          <a:xfrm>
            <a:off x="1840230" y="1371600"/>
            <a:ext cx="34798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65588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T COM\Desktop\photo_۲۰۱۷-۰۵-۱۵_۱۰-۲۴-۳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6896100"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9595" y="152400"/>
            <a:ext cx="7242048" cy="1143000"/>
          </a:xfrm>
        </p:spPr>
        <p:txBody>
          <a:bodyPr/>
          <a:lstStyle/>
          <a:p>
            <a:pPr algn="ctr"/>
            <a:r>
              <a:rPr lang="fa-IR" dirty="0" smtClean="0"/>
              <a:t>نقشه هوایی موقعیت</a:t>
            </a:r>
            <a:endParaRPr lang="fa-IR" dirty="0"/>
          </a:p>
        </p:txBody>
      </p:sp>
    </p:spTree>
    <p:extLst>
      <p:ext uri="{BB962C8B-B14F-4D97-AF65-F5344CB8AC3E}">
        <p14:creationId xmlns:p14="http://schemas.microsoft.com/office/powerpoint/2010/main" val="3115617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mp;P\Desktop\DCIM\103PHOTO\SAM_239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25280"/>
            <a:ext cx="2362200" cy="1897833"/>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577980349"/>
              </p:ext>
            </p:extLst>
          </p:nvPr>
        </p:nvGraphicFramePr>
        <p:xfrm>
          <a:off x="4114800" y="228600"/>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5626660"/>
              </p:ext>
            </p:extLst>
          </p:nvPr>
        </p:nvGraphicFramePr>
        <p:xfrm>
          <a:off x="2819400" y="4267200"/>
          <a:ext cx="5105400" cy="1097280"/>
        </p:xfrm>
        <a:graphic>
          <a:graphicData uri="http://schemas.openxmlformats.org/drawingml/2006/table">
            <a:tbl>
              <a:tblPr rtl="1" firstRow="1" bandRow="1">
                <a:tableStyleId>{00A15C55-8517-42AA-B614-E9B94910E393}</a:tableStyleId>
              </a:tblPr>
              <a:tblGrid>
                <a:gridCol w="1035747"/>
                <a:gridCol w="4069653"/>
              </a:tblGrid>
              <a:tr h="45720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کنده</a:t>
                      </a:r>
                      <a:r>
                        <a:rPr lang="fa-IR" baseline="0" dirty="0" smtClean="0">
                          <a:solidFill>
                            <a:schemeClr val="tx1"/>
                          </a:solidFill>
                        </a:rPr>
                        <a:t> شدن کف بنا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تخریب</a:t>
                      </a:r>
                      <a:r>
                        <a:rPr lang="fa-IR" sz="1800" b="1" kern="1200" baseline="0" dirty="0" smtClean="0">
                          <a:solidFill>
                            <a:schemeClr val="tx1"/>
                          </a:solidFill>
                          <a:latin typeface="+mn-lt"/>
                          <a:ea typeface="+mn-ea"/>
                          <a:cs typeface="+mn-cs"/>
                        </a:rPr>
                        <a:t>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9151913"/>
              </p:ext>
            </p:extLst>
          </p:nvPr>
        </p:nvGraphicFramePr>
        <p:xfrm>
          <a:off x="1447800"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570234">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524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1752600" y="1600200"/>
            <a:ext cx="2286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587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37175024"/>
              </p:ext>
            </p:extLst>
          </p:nvPr>
        </p:nvGraphicFramePr>
        <p:xfrm>
          <a:off x="3962400" y="381000"/>
          <a:ext cx="3887788" cy="3861658"/>
        </p:xfrm>
        <a:graphic>
          <a:graphicData uri="http://schemas.openxmlformats.org/drawingml/2006/table">
            <a:tbl>
              <a:tblPr rtl="1" firstRow="1" bandRow="1"/>
              <a:tblGrid>
                <a:gridCol w="1228245"/>
                <a:gridCol w="2659543"/>
              </a:tblGrid>
              <a:tr h="829192">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733664">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a:t>
                      </a:r>
                      <a:r>
                        <a:rPr lang="fa-IR" sz="1800" b="1" kern="1200" baseline="0" dirty="0" smtClean="0">
                          <a:solidFill>
                            <a:schemeClr val="dk1"/>
                          </a:solidFill>
                          <a:latin typeface="+mn-lt"/>
                          <a:ea typeface="+mn-ea"/>
                          <a:cs typeface="+mn-cs"/>
                        </a:rPr>
                        <a:t> کردن و برداشتن سنگ شکسته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سنگ قبر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16415">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بند</a:t>
                      </a:r>
                      <a:r>
                        <a:rPr lang="fa-IR" sz="1800" b="1" kern="1200" baseline="0" dirty="0" smtClean="0">
                          <a:solidFill>
                            <a:schemeClr val="dk1"/>
                          </a:solidFill>
                          <a:latin typeface="+mn-lt"/>
                          <a:ea typeface="+mn-ea"/>
                          <a:cs typeface="+mn-cs"/>
                        </a:rPr>
                        <a:t> کشی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28600"/>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Desktop\DCIM\103PHOTO\SAM_239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743200"/>
            <a:ext cx="3505200" cy="3523120"/>
          </a:xfrm>
          <a:prstGeom prst="rect">
            <a:avLst/>
          </a:prstGeom>
          <a:noFill/>
          <a:ln>
            <a:noFill/>
          </a:ln>
        </p:spPr>
      </p:pic>
      <p:sp>
        <p:nvSpPr>
          <p:cNvPr id="7" name="Down Arrow 6"/>
          <p:cNvSpPr/>
          <p:nvPr/>
        </p:nvSpPr>
        <p:spPr>
          <a:xfrm>
            <a:off x="1600200" y="1676400"/>
            <a:ext cx="228600" cy="312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49170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amp;P\Desktop\DCIM\103PHOTO\SAM_2399.JPG"/>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2971800"/>
            <a:ext cx="2438400" cy="1905000"/>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823533810"/>
              </p:ext>
            </p:extLst>
          </p:nvPr>
        </p:nvGraphicFramePr>
        <p:xfrm>
          <a:off x="4191000" y="152400"/>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95420583"/>
              </p:ext>
            </p:extLst>
          </p:nvPr>
        </p:nvGraphicFramePr>
        <p:xfrm>
          <a:off x="2895600" y="4267200"/>
          <a:ext cx="5105400" cy="1097280"/>
        </p:xfrm>
        <a:graphic>
          <a:graphicData uri="http://schemas.openxmlformats.org/drawingml/2006/table">
            <a:tbl>
              <a:tblPr rtl="1" firstRow="1" bandRow="1">
                <a:tableStyleId>{00A15C55-8517-42AA-B614-E9B94910E393}</a:tableStyleId>
              </a:tblPr>
              <a:tblGrid>
                <a:gridCol w="1035747"/>
                <a:gridCol w="4069653"/>
              </a:tblGrid>
              <a:tr h="45720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پر</a:t>
                      </a:r>
                      <a:r>
                        <a:rPr lang="fa-IR" baseline="0" dirty="0" smtClean="0">
                          <a:solidFill>
                            <a:schemeClr val="tx1"/>
                          </a:solidFill>
                        </a:rPr>
                        <a:t> شدن فضای داخلی بنا با مواد</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تخریب</a:t>
                      </a:r>
                      <a:r>
                        <a:rPr lang="fa-IR" sz="1800" b="1" kern="1200" baseline="0" dirty="0" smtClean="0">
                          <a:solidFill>
                            <a:schemeClr val="tx1"/>
                          </a:solidFill>
                          <a:latin typeface="+mn-lt"/>
                          <a:ea typeface="+mn-ea"/>
                          <a:cs typeface="+mn-cs"/>
                        </a:rPr>
                        <a:t>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14295194"/>
              </p:ext>
            </p:extLst>
          </p:nvPr>
        </p:nvGraphicFramePr>
        <p:xfrm>
          <a:off x="1524000"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a:t>*</a:t>
                      </a:r>
                      <a:endParaRPr lang="fa-IR" sz="1600" dirty="0" smtClean="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9574"/>
            <a:ext cx="2514600" cy="2520516"/>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1676400" y="1905000"/>
            <a:ext cx="3048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131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3324342736"/>
              </p:ext>
            </p:extLst>
          </p:nvPr>
        </p:nvGraphicFramePr>
        <p:xfrm>
          <a:off x="3962400" y="3048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کندن آجر کف</a:t>
                      </a:r>
                      <a:r>
                        <a:rPr lang="fa-IR" sz="1800" b="1" kern="1200" baseline="0" dirty="0" smtClean="0">
                          <a:solidFill>
                            <a:schemeClr val="dk1"/>
                          </a:solidFill>
                          <a:latin typeface="+mn-lt"/>
                          <a:ea typeface="+mn-ea"/>
                          <a:cs typeface="+mn-cs"/>
                        </a:rPr>
                        <a:t>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a:t>
                      </a:r>
                      <a:r>
                        <a:rPr lang="fa-IR" sz="1800" b="1" kern="1200" baseline="0" dirty="0" smtClean="0">
                          <a:solidFill>
                            <a:schemeClr val="dk1"/>
                          </a:solidFill>
                          <a:latin typeface="+mn-lt"/>
                          <a:ea typeface="+mn-ea"/>
                          <a:cs typeface="+mn-cs"/>
                        </a:rPr>
                        <a:t> آجر جدید وبند کشی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533400"/>
            <a:ext cx="2514600" cy="252051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C:\Users\D&amp;P\Desktop\DCIM\103PHOTO\SAM_2399.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200400"/>
            <a:ext cx="3733800" cy="3200400"/>
          </a:xfrm>
          <a:prstGeom prst="rect">
            <a:avLst/>
          </a:prstGeom>
          <a:noFill/>
          <a:ln>
            <a:noFill/>
          </a:ln>
        </p:spPr>
      </p:pic>
      <p:sp>
        <p:nvSpPr>
          <p:cNvPr id="5" name="Down Arrow 4"/>
          <p:cNvSpPr/>
          <p:nvPr/>
        </p:nvSpPr>
        <p:spPr>
          <a:xfrm>
            <a:off x="1704520" y="2286000"/>
            <a:ext cx="314780" cy="236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749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36781973"/>
              </p:ext>
            </p:extLst>
          </p:nvPr>
        </p:nvGraphicFramePr>
        <p:xfrm>
          <a:off x="4191000" y="152400"/>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26084056"/>
              </p:ext>
            </p:extLst>
          </p:nvPr>
        </p:nvGraphicFramePr>
        <p:xfrm>
          <a:off x="2859865" y="4160521"/>
          <a:ext cx="5105400" cy="1097280"/>
        </p:xfrm>
        <a:graphic>
          <a:graphicData uri="http://schemas.openxmlformats.org/drawingml/2006/table">
            <a:tbl>
              <a:tblPr rtl="1" firstRow="1" bandRow="1">
                <a:tableStyleId>{00A15C55-8517-42AA-B614-E9B94910E393}</a:tableStyleId>
              </a:tblPr>
              <a:tblGrid>
                <a:gridCol w="1035747"/>
                <a:gridCol w="4069653"/>
              </a:tblGrid>
              <a:tr h="45720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از بین رفتن آجر</a:t>
                      </a:r>
                      <a:r>
                        <a:rPr lang="fa-IR" baseline="0" dirty="0" smtClean="0">
                          <a:solidFill>
                            <a:schemeClr val="tx1"/>
                          </a:solidFill>
                        </a:rPr>
                        <a:t> در قسمت راست</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انسانی</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13090076"/>
              </p:ext>
            </p:extLst>
          </p:nvPr>
        </p:nvGraphicFramePr>
        <p:xfrm>
          <a:off x="1506132" y="54102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2" descr="C:\Users\D&amp;P\Desktop\DCIM\103PHOTO\SAM_2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74" y="2438400"/>
            <a:ext cx="217637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mp;P\Pictures\Screenshots\photo_2017-05-07_11-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2453443" y="1676400"/>
            <a:ext cx="347553"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2641731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1562167199"/>
              </p:ext>
            </p:extLst>
          </p:nvPr>
        </p:nvGraphicFramePr>
        <p:xfrm>
          <a:off x="3962400" y="3048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اعلان خطر و 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کندن</a:t>
                      </a:r>
                      <a:r>
                        <a:rPr lang="fa-IR" sz="1800" b="1" kern="1200" baseline="0" dirty="0" smtClean="0">
                          <a:solidFill>
                            <a:schemeClr val="dk1"/>
                          </a:solidFill>
                          <a:latin typeface="+mn-lt"/>
                          <a:ea typeface="+mn-ea"/>
                          <a:cs typeface="+mn-cs"/>
                        </a:rPr>
                        <a:t> بندکشی نامناسب</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تعویض</a:t>
                      </a:r>
                      <a:r>
                        <a:rPr lang="fa-IR" sz="1800" b="1" kern="1200" baseline="0" dirty="0" smtClean="0">
                          <a:solidFill>
                            <a:schemeClr val="dk1"/>
                          </a:solidFill>
                          <a:latin typeface="+mn-lt"/>
                          <a:ea typeface="+mn-ea"/>
                          <a:cs typeface="+mn-cs"/>
                        </a:rPr>
                        <a:t> آجرهای شکسته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آجر و بند کشی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mp;P\Desktop\DCIM\103PHOTO\SAM_2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45" y="2590800"/>
            <a:ext cx="3117516"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2895600" y="1905000"/>
            <a:ext cx="304800" cy="220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10706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8644100"/>
              </p:ext>
            </p:extLst>
          </p:nvPr>
        </p:nvGraphicFramePr>
        <p:xfrm>
          <a:off x="4191000" y="168244"/>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69588534"/>
              </p:ext>
            </p:extLst>
          </p:nvPr>
        </p:nvGraphicFramePr>
        <p:xfrm>
          <a:off x="2899097" y="4191000"/>
          <a:ext cx="5105400" cy="1097280"/>
        </p:xfrm>
        <a:graphic>
          <a:graphicData uri="http://schemas.openxmlformats.org/drawingml/2006/table">
            <a:tbl>
              <a:tblPr rtl="1" firstRow="1" bandRow="1">
                <a:tableStyleId>{00A15C55-8517-42AA-B614-E9B94910E393}</a:tableStyleId>
              </a:tblPr>
              <a:tblGrid>
                <a:gridCol w="1035747"/>
                <a:gridCol w="4069653"/>
              </a:tblGrid>
              <a:tr h="45720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baseline="0" dirty="0" smtClean="0">
                          <a:solidFill>
                            <a:schemeClr val="tx1"/>
                          </a:solidFill>
                        </a:rPr>
                        <a:t>جلوه ی بد در زیبایی آجرچینی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تخریب</a:t>
                      </a:r>
                      <a:r>
                        <a:rPr lang="fa-IR" sz="1800" b="1" kern="1200" baseline="0" dirty="0" smtClean="0">
                          <a:solidFill>
                            <a:schemeClr val="tx1"/>
                          </a:solidFill>
                          <a:latin typeface="+mn-lt"/>
                          <a:ea typeface="+mn-ea"/>
                          <a:cs typeface="+mn-cs"/>
                        </a:rPr>
                        <a:t> انسانی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14385271"/>
              </p:ext>
            </p:extLst>
          </p:nvPr>
        </p:nvGraphicFramePr>
        <p:xfrm>
          <a:off x="1545364" y="54864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C:\Users\D&amp;P\Desktop\DCIM\103PHOTO\SAM_238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90800"/>
            <a:ext cx="1676400" cy="2362200"/>
          </a:xfrm>
          <a:prstGeom prst="rect">
            <a:avLst/>
          </a:prstGeom>
          <a:noFill/>
          <a:ln>
            <a:noFill/>
          </a:ln>
        </p:spPr>
      </p:pic>
      <p:pic>
        <p:nvPicPr>
          <p:cNvPr id="8"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09" y="1524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786140" y="2057400"/>
            <a:ext cx="273867"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9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2006457049"/>
              </p:ext>
            </p:extLst>
          </p:nvPr>
        </p:nvGraphicFramePr>
        <p:xfrm>
          <a:off x="3886200" y="381000"/>
          <a:ext cx="3963988" cy="3834466"/>
        </p:xfrm>
        <a:graphic>
          <a:graphicData uri="http://schemas.openxmlformats.org/drawingml/2006/table">
            <a:tbl>
              <a:tblPr rtl="1" firstRow="1" bandRow="1"/>
              <a:tblGrid>
                <a:gridCol w="1252318"/>
                <a:gridCol w="2711670"/>
              </a:tblGrid>
              <a:tr h="902181">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نصب</a:t>
                      </a:r>
                      <a:r>
                        <a:rPr lang="fa-IR" sz="1800" kern="1200" baseline="0" dirty="0" smtClean="0">
                          <a:solidFill>
                            <a:schemeClr val="dk1"/>
                          </a:solidFill>
                          <a:latin typeface="+mn-lt"/>
                          <a:ea typeface="+mn-ea"/>
                          <a:cs typeface="+mn-cs"/>
                        </a:rPr>
                        <a:t> داربست و نوار اعلان خطر</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02181">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کندن بندکشی</a:t>
                      </a:r>
                      <a:r>
                        <a:rPr lang="fa-IR" sz="1800" b="1" kern="1200" baseline="0" dirty="0" smtClean="0">
                          <a:solidFill>
                            <a:schemeClr val="dk1"/>
                          </a:solidFill>
                          <a:latin typeface="+mn-lt"/>
                          <a:ea typeface="+mn-ea"/>
                          <a:cs typeface="+mn-cs"/>
                        </a:rPr>
                        <a:t> های سیمانی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تعویض آجرهای شکسته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نصب و بندکشی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09" y="152400"/>
            <a:ext cx="2133600" cy="2138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Desktop\DCIM\103PHOTO\SAM_238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90800"/>
            <a:ext cx="3429000" cy="4114800"/>
          </a:xfrm>
          <a:prstGeom prst="rect">
            <a:avLst/>
          </a:prstGeom>
          <a:noFill/>
          <a:ln>
            <a:noFill/>
          </a:ln>
        </p:spPr>
      </p:pic>
      <p:sp>
        <p:nvSpPr>
          <p:cNvPr id="5" name="Down Arrow 4"/>
          <p:cNvSpPr/>
          <p:nvPr/>
        </p:nvSpPr>
        <p:spPr>
          <a:xfrm>
            <a:off x="1128486" y="2084191"/>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19473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53711385"/>
              </p:ext>
            </p:extLst>
          </p:nvPr>
        </p:nvGraphicFramePr>
        <p:xfrm>
          <a:off x="4114800" y="152400"/>
          <a:ext cx="3810000" cy="3884692"/>
        </p:xfrm>
        <a:graphic>
          <a:graphicData uri="http://schemas.openxmlformats.org/drawingml/2006/table">
            <a:tbl>
              <a:tblPr rtl="1" firstRow="1" bandRow="1">
                <a:tableStyleId>{EB9631B5-78F2-41C9-869B-9F39066F8104}</a:tableStyleId>
              </a:tblPr>
              <a:tblGrid>
                <a:gridCol w="1846698"/>
                <a:gridCol w="1963302"/>
              </a:tblGrid>
              <a:tr h="529259">
                <a:tc>
                  <a:txBody>
                    <a:bodyPr/>
                    <a:lstStyle/>
                    <a:p>
                      <a:pPr algn="ct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t>عوامل مخل</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076">
                <a:tc>
                  <a:txBody>
                    <a:bodyPr/>
                    <a:lstStyle/>
                    <a:p>
                      <a:pPr algn="r" rtl="1"/>
                      <a:r>
                        <a:rPr lang="fa-IR" dirty="0" smtClean="0"/>
                        <a:t>فرسایش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t>تخریب</a:t>
                      </a:r>
                      <a:r>
                        <a:rPr lang="fa-IR" baseline="0" dirty="0" smtClean="0"/>
                        <a:t> انسانی*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65">
                <a:tc>
                  <a:txBody>
                    <a:bodyPr/>
                    <a:lstStyle/>
                    <a:p>
                      <a:pPr algn="r" rtl="1"/>
                      <a:r>
                        <a:rPr lang="fa-IR" dirty="0" smtClean="0"/>
                        <a:t>ریختن مصالح*</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en-US" baseline="0" dirty="0" smtClean="0"/>
                        <a:t> </a:t>
                      </a:r>
                      <a:r>
                        <a:rPr lang="fa-IR" baseline="0" dirty="0" smtClean="0"/>
                        <a:t>اتفاقات جوی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52">
                <a:tc>
                  <a:txBody>
                    <a:bodyPr/>
                    <a:lstStyle/>
                    <a:p>
                      <a:pPr algn="r" rtl="1"/>
                      <a:r>
                        <a:rPr lang="fa-IR" dirty="0" smtClean="0"/>
                        <a:t>رنگ پریدگی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لکه رطوبتی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ترک</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عوامل جوی</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60">
                <a:tc>
                  <a:txBody>
                    <a:bodyPr/>
                    <a:lstStyle/>
                    <a:p>
                      <a:pPr algn="r" rtl="1"/>
                      <a:r>
                        <a:rPr lang="fa-IR" dirty="0" smtClean="0"/>
                        <a:t>مرمت</a:t>
                      </a:r>
                      <a:r>
                        <a:rPr lang="fa-IR" baseline="0" dirty="0" smtClean="0"/>
                        <a:t> نامناسب *</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27472833"/>
              </p:ext>
            </p:extLst>
          </p:nvPr>
        </p:nvGraphicFramePr>
        <p:xfrm>
          <a:off x="2819400" y="4191000"/>
          <a:ext cx="5105400" cy="1097280"/>
        </p:xfrm>
        <a:graphic>
          <a:graphicData uri="http://schemas.openxmlformats.org/drawingml/2006/table">
            <a:tbl>
              <a:tblPr rtl="1" firstRow="1" bandRow="1">
                <a:tableStyleId>{00A15C55-8517-42AA-B614-E9B94910E393}</a:tableStyleId>
              </a:tblPr>
              <a:tblGrid>
                <a:gridCol w="1035747"/>
                <a:gridCol w="4069653"/>
              </a:tblGrid>
              <a:tr h="457200">
                <a:tc>
                  <a:txBody>
                    <a:bodyPr/>
                    <a:lstStyle/>
                    <a:p>
                      <a:pPr rtl="1"/>
                      <a:r>
                        <a:rPr lang="fa-IR" dirty="0" smtClean="0"/>
                        <a:t>عارضه</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dirty="0" smtClean="0">
                          <a:solidFill>
                            <a:schemeClr val="tx1"/>
                          </a:solidFill>
                        </a:rPr>
                        <a:t>ریختن</a:t>
                      </a:r>
                      <a:r>
                        <a:rPr lang="fa-IR" baseline="0" dirty="0" smtClean="0">
                          <a:solidFill>
                            <a:schemeClr val="tx1"/>
                          </a:solidFill>
                        </a:rPr>
                        <a:t> آجرهای داخل بنا </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36428">
                <a:tc>
                  <a:txBody>
                    <a:bodyPr/>
                    <a:lstStyle/>
                    <a:p>
                      <a:pPr algn="r" rtl="1"/>
                      <a:r>
                        <a:rPr lang="fa-IR" sz="1800" b="1" kern="1200" dirty="0" smtClean="0">
                          <a:solidFill>
                            <a:schemeClr val="lt1"/>
                          </a:solidFill>
                          <a:latin typeface="+mn-lt"/>
                          <a:ea typeface="+mn-ea"/>
                          <a:cs typeface="+mn-cs"/>
                        </a:rPr>
                        <a:t>عامل مخل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r>
                        <a:rPr lang="fa-IR" sz="1800" b="1" kern="1200" dirty="0" smtClean="0">
                          <a:solidFill>
                            <a:schemeClr val="tx1"/>
                          </a:solidFill>
                          <a:latin typeface="+mn-lt"/>
                          <a:ea typeface="+mn-ea"/>
                          <a:cs typeface="+mn-cs"/>
                        </a:rPr>
                        <a:t>انسانی</a:t>
                      </a:r>
                      <a:r>
                        <a:rPr lang="fa-IR" sz="1800" b="1" kern="1200" baseline="0" dirty="0" smtClean="0">
                          <a:solidFill>
                            <a:schemeClr val="tx1"/>
                          </a:solidFill>
                          <a:latin typeface="+mn-lt"/>
                          <a:ea typeface="+mn-ea"/>
                          <a:cs typeface="+mn-cs"/>
                        </a:rPr>
                        <a:t> </a:t>
                      </a:r>
                      <a:endParaRPr lang="fa-I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189697"/>
              </p:ext>
            </p:extLst>
          </p:nvPr>
        </p:nvGraphicFramePr>
        <p:xfrm>
          <a:off x="1447800" y="5410200"/>
          <a:ext cx="6477000" cy="1223022"/>
        </p:xfrm>
        <a:graphic>
          <a:graphicData uri="http://schemas.openxmlformats.org/drawingml/2006/table">
            <a:tbl>
              <a:tblPr rtl="1" firstRow="1" bandRow="1">
                <a:tableStyleId>{00A15C55-8517-42AA-B614-E9B94910E393}</a:tableStyleId>
              </a:tblPr>
              <a:tblGrid>
                <a:gridCol w="941366"/>
                <a:gridCol w="890157"/>
                <a:gridCol w="964040"/>
                <a:gridCol w="1195437"/>
                <a:gridCol w="1239966"/>
                <a:gridCol w="1246034"/>
              </a:tblGrid>
              <a:tr h="0">
                <a:tc gridSpan="3">
                  <a:txBody>
                    <a:bodyPr/>
                    <a:lstStyle/>
                    <a:p>
                      <a:pPr algn="ctr" rtl="1"/>
                      <a:r>
                        <a:rPr lang="fa-IR" sz="1600" dirty="0" smtClean="0"/>
                        <a:t>آسیب معماری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منظری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زیرساختی جدید</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ساختاری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فضایی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600" dirty="0" smtClean="0"/>
                        <a:t>آمودی</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1"/>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600" dirty="0" smtClean="0"/>
                        <a:t>*</a:t>
                      </a:r>
                      <a:endParaRPr lang="fa-IR" sz="1600" dirty="0"/>
                    </a:p>
                  </a:txBody>
                  <a:tcPr marL="82554" marR="82554" marT="41277" marB="41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descr="C:\Users\D&amp;P\Desktop\DCIM\103PHOTO\SAM_23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43200"/>
            <a:ext cx="2438400" cy="1828800"/>
          </a:xfrm>
          <a:prstGeom prst="rect">
            <a:avLst/>
          </a:prstGeom>
          <a:noFill/>
          <a:ln>
            <a:noFill/>
          </a:ln>
        </p:spPr>
      </p:pic>
      <p:pic>
        <p:nvPicPr>
          <p:cNvPr id="8" name="Picture 2" descr="C:\Users\D&amp;P\Pictures\Screenshots\photo_2017-05-07_11-5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133600" cy="213862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972457" y="1542143"/>
            <a:ext cx="2286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46788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3715671344"/>
              </p:ext>
            </p:extLst>
          </p:nvPr>
        </p:nvGraphicFramePr>
        <p:xfrm>
          <a:off x="3886200" y="304800"/>
          <a:ext cx="3963988" cy="3834466"/>
        </p:xfrm>
        <a:graphic>
          <a:graphicData uri="http://schemas.openxmlformats.org/drawingml/2006/table">
            <a:tbl>
              <a:tblPr rtl="1" firstRow="1" bandRow="1"/>
              <a:tblGrid>
                <a:gridCol w="1252318"/>
                <a:gridCol w="2711670"/>
              </a:tblGrid>
              <a:tr h="914414">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طرح حفاظت اولیه</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rtl="0" eaLnBrk="1" latinLnBrk="0" hangingPunct="1">
                        <a:defRPr kumimoji="0" b="1" kern="1200">
                          <a:solidFill>
                            <a:schemeClr val="lt1"/>
                          </a:solidFill>
                          <a:latin typeface="Tahoma"/>
                          <a:cs typeface="Arial"/>
                        </a:defRPr>
                      </a:lvl1pPr>
                      <a:lvl2pPr marL="457200" algn="l" rtl="0" eaLnBrk="1" latinLnBrk="0" hangingPunct="1">
                        <a:defRPr kumimoji="0" b="1" kern="1200">
                          <a:solidFill>
                            <a:schemeClr val="lt1"/>
                          </a:solidFill>
                          <a:latin typeface="Tahoma"/>
                          <a:cs typeface="Arial"/>
                        </a:defRPr>
                      </a:lvl2pPr>
                      <a:lvl3pPr marL="914400" algn="l" rtl="0" eaLnBrk="1" latinLnBrk="0" hangingPunct="1">
                        <a:defRPr kumimoji="0" b="1" kern="1200">
                          <a:solidFill>
                            <a:schemeClr val="lt1"/>
                          </a:solidFill>
                          <a:latin typeface="Tahoma"/>
                          <a:cs typeface="Arial"/>
                        </a:defRPr>
                      </a:lvl3pPr>
                      <a:lvl4pPr marL="1371600" algn="l" rtl="0" eaLnBrk="1" latinLnBrk="0" hangingPunct="1">
                        <a:defRPr kumimoji="0" b="1" kern="1200">
                          <a:solidFill>
                            <a:schemeClr val="lt1"/>
                          </a:solidFill>
                          <a:latin typeface="Tahoma"/>
                          <a:cs typeface="Arial"/>
                        </a:defRPr>
                      </a:lvl4pPr>
                      <a:lvl5pPr marL="1828800" algn="l" rtl="0" eaLnBrk="1" latinLnBrk="0" hangingPunct="1">
                        <a:defRPr kumimoji="0" b="1" kern="1200">
                          <a:solidFill>
                            <a:schemeClr val="lt1"/>
                          </a:solidFill>
                          <a:latin typeface="Tahoma"/>
                          <a:cs typeface="Arial"/>
                        </a:defRPr>
                      </a:lvl5pPr>
                      <a:lvl6pPr marL="2286000" algn="l" rtl="0" eaLnBrk="1" latinLnBrk="0" hangingPunct="1">
                        <a:defRPr kumimoji="0" b="1" kern="1200">
                          <a:solidFill>
                            <a:schemeClr val="lt1"/>
                          </a:solidFill>
                          <a:latin typeface="Tahoma"/>
                          <a:cs typeface="Arial"/>
                        </a:defRPr>
                      </a:lvl6pPr>
                      <a:lvl7pPr marL="2743200" algn="l" rtl="0" eaLnBrk="1" latinLnBrk="0" hangingPunct="1">
                        <a:defRPr kumimoji="0" b="1" kern="1200">
                          <a:solidFill>
                            <a:schemeClr val="lt1"/>
                          </a:solidFill>
                          <a:latin typeface="Tahoma"/>
                          <a:cs typeface="Arial"/>
                        </a:defRPr>
                      </a:lvl7pPr>
                      <a:lvl8pPr marL="3200400" algn="l" rtl="0" eaLnBrk="1" latinLnBrk="0" hangingPunct="1">
                        <a:defRPr kumimoji="0" b="1" kern="1200">
                          <a:solidFill>
                            <a:schemeClr val="lt1"/>
                          </a:solidFill>
                          <a:latin typeface="Tahoma"/>
                          <a:cs typeface="Arial"/>
                        </a:defRPr>
                      </a:lvl8pPr>
                      <a:lvl9pPr marL="3657600" algn="l" rtl="0" eaLnBrk="1" latinLnBrk="0" hangingPunct="1">
                        <a:defRPr kumimoji="0" b="1" kern="1200">
                          <a:solidFill>
                            <a:schemeClr val="lt1"/>
                          </a:solidFill>
                          <a:latin typeface="Tahoma"/>
                          <a:cs typeface="Arial"/>
                        </a:defRPr>
                      </a:lvl9pPr>
                    </a:lstStyle>
                    <a:p>
                      <a:pPr algn="r" rtl="1"/>
                      <a:r>
                        <a:rPr lang="fa-IR" sz="1800" kern="1200" dirty="0" smtClean="0">
                          <a:solidFill>
                            <a:schemeClr val="dk1"/>
                          </a:solidFill>
                          <a:latin typeface="+mn-lt"/>
                          <a:ea typeface="+mn-ea"/>
                          <a:cs typeface="+mn-cs"/>
                        </a:rPr>
                        <a:t>عدم تردد</a:t>
                      </a:r>
                      <a:endParaRPr lang="fa-IR" sz="1800"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914386">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حفاظت ثانویه</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تمیز کردن حفره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تقویت و بهسازی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برداشتن آجرهای شکسته </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r h="1002819">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طرح بازسازی</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c>
                  <a:txBody>
                    <a:bodyPr/>
                    <a:lstStyle>
                      <a:lvl1pPr marL="0" algn="l" rtl="0" eaLnBrk="1" latinLnBrk="0" hangingPunct="1">
                        <a:defRPr kumimoji="0" kern="1200">
                          <a:solidFill>
                            <a:schemeClr val="dk1"/>
                          </a:solidFill>
                          <a:latin typeface="Tahoma"/>
                          <a:cs typeface="Arial"/>
                        </a:defRPr>
                      </a:lvl1pPr>
                      <a:lvl2pPr marL="457200" algn="l" rtl="0" eaLnBrk="1" latinLnBrk="0" hangingPunct="1">
                        <a:defRPr kumimoji="0" kern="1200">
                          <a:solidFill>
                            <a:schemeClr val="dk1"/>
                          </a:solidFill>
                          <a:latin typeface="Tahoma"/>
                          <a:cs typeface="Arial"/>
                        </a:defRPr>
                      </a:lvl2pPr>
                      <a:lvl3pPr marL="914400" algn="l" rtl="0" eaLnBrk="1" latinLnBrk="0" hangingPunct="1">
                        <a:defRPr kumimoji="0" kern="1200">
                          <a:solidFill>
                            <a:schemeClr val="dk1"/>
                          </a:solidFill>
                          <a:latin typeface="Tahoma"/>
                          <a:cs typeface="Arial"/>
                        </a:defRPr>
                      </a:lvl3pPr>
                      <a:lvl4pPr marL="1371600" algn="l" rtl="0" eaLnBrk="1" latinLnBrk="0" hangingPunct="1">
                        <a:defRPr kumimoji="0" kern="1200">
                          <a:solidFill>
                            <a:schemeClr val="dk1"/>
                          </a:solidFill>
                          <a:latin typeface="Tahoma"/>
                          <a:cs typeface="Arial"/>
                        </a:defRPr>
                      </a:lvl4pPr>
                      <a:lvl5pPr marL="1828800" algn="l" rtl="0" eaLnBrk="1" latinLnBrk="0" hangingPunct="1">
                        <a:defRPr kumimoji="0" kern="1200">
                          <a:solidFill>
                            <a:schemeClr val="dk1"/>
                          </a:solidFill>
                          <a:latin typeface="Tahoma"/>
                          <a:cs typeface="Arial"/>
                        </a:defRPr>
                      </a:lvl5pPr>
                      <a:lvl6pPr marL="2286000" algn="l" rtl="0" eaLnBrk="1" latinLnBrk="0" hangingPunct="1">
                        <a:defRPr kumimoji="0" kern="1200">
                          <a:solidFill>
                            <a:schemeClr val="dk1"/>
                          </a:solidFill>
                          <a:latin typeface="Tahoma"/>
                          <a:cs typeface="Arial"/>
                        </a:defRPr>
                      </a:lvl6pPr>
                      <a:lvl7pPr marL="2743200" algn="l" rtl="0" eaLnBrk="1" latinLnBrk="0" hangingPunct="1">
                        <a:defRPr kumimoji="0" kern="1200">
                          <a:solidFill>
                            <a:schemeClr val="dk1"/>
                          </a:solidFill>
                          <a:latin typeface="Tahoma"/>
                          <a:cs typeface="Arial"/>
                        </a:defRPr>
                      </a:lvl7pPr>
                      <a:lvl8pPr marL="3200400" algn="l" rtl="0" eaLnBrk="1" latinLnBrk="0" hangingPunct="1">
                        <a:defRPr kumimoji="0" kern="1200">
                          <a:solidFill>
                            <a:schemeClr val="dk1"/>
                          </a:solidFill>
                          <a:latin typeface="Tahoma"/>
                          <a:cs typeface="Arial"/>
                        </a:defRPr>
                      </a:lvl8pPr>
                      <a:lvl9pPr marL="3657600" algn="l" rtl="0" eaLnBrk="1" latinLnBrk="0" hangingPunct="1">
                        <a:defRPr kumimoji="0" kern="1200">
                          <a:solidFill>
                            <a:schemeClr val="dk1"/>
                          </a:solidFill>
                          <a:latin typeface="Tahoma"/>
                          <a:cs typeface="Arial"/>
                        </a:defRPr>
                      </a:lvl9pPr>
                    </a:lstStyle>
                    <a:p>
                      <a:pPr algn="r" rtl="1"/>
                      <a:r>
                        <a:rPr lang="fa-IR" sz="1800" b="1" kern="1200" dirty="0" smtClean="0">
                          <a:solidFill>
                            <a:schemeClr val="dk1"/>
                          </a:solidFill>
                          <a:latin typeface="+mn-lt"/>
                          <a:ea typeface="+mn-ea"/>
                          <a:cs typeface="+mn-cs"/>
                        </a:rPr>
                        <a:t>استفاده از اجر و</a:t>
                      </a:r>
                      <a:r>
                        <a:rPr lang="fa-IR" sz="1800" b="1" kern="1200" baseline="0" dirty="0" smtClean="0">
                          <a:solidFill>
                            <a:schemeClr val="dk1"/>
                          </a:solidFill>
                          <a:latin typeface="+mn-lt"/>
                          <a:ea typeface="+mn-ea"/>
                          <a:cs typeface="+mn-cs"/>
                        </a:rPr>
                        <a:t>ملات مشابه وسالم</a:t>
                      </a:r>
                      <a:endParaRPr lang="fa-IR" sz="1800" b="1" kern="1200" dirty="0">
                        <a:solidFill>
                          <a:schemeClr val="dk1"/>
                        </a:solidFill>
                        <a:latin typeface="+mn-lt"/>
                        <a:ea typeface="+mn-ea"/>
                        <a:cs typeface="+mn-cs"/>
                      </a:endParaRPr>
                    </a:p>
                  </a:txBody>
                  <a:tcPr marL="91425" marR="91425" marT="45727" marB="457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533C">
                        <a:lumMod val="40000"/>
                        <a:lumOff val="60000"/>
                      </a:srgbClr>
                    </a:solidFill>
                  </a:tcPr>
                </a:tc>
              </a:tr>
            </a:tbl>
          </a:graphicData>
        </a:graphic>
      </p:graphicFrame>
      <p:pic>
        <p:nvPicPr>
          <p:cNvPr id="3"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0285"/>
            <a:ext cx="2286000" cy="2291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mp;P\Desktop\DCIM\103PHOTO\SAM_239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3" y="2743200"/>
            <a:ext cx="3429000" cy="3886200"/>
          </a:xfrm>
          <a:prstGeom prst="rect">
            <a:avLst/>
          </a:prstGeom>
          <a:noFill/>
          <a:ln>
            <a:noFill/>
          </a:ln>
        </p:spPr>
      </p:pic>
      <p:sp>
        <p:nvSpPr>
          <p:cNvPr id="5" name="Down Arrow 4"/>
          <p:cNvSpPr/>
          <p:nvPr/>
        </p:nvSpPr>
        <p:spPr>
          <a:xfrm>
            <a:off x="1295400" y="1676400"/>
            <a:ext cx="3048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33477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0"/>
            <a:ext cx="6255488" cy="3886200"/>
          </a:xfrm>
        </p:spPr>
        <p:txBody>
          <a:bodyPr>
            <a:normAutofit fontScale="90000"/>
          </a:bodyPr>
          <a:lstStyle/>
          <a:p>
            <a:r>
              <a:rPr lang="en-US" sz="2800" dirty="0" smtClean="0"/>
              <a:t/>
            </a:r>
            <a:br>
              <a:rPr lang="en-US" sz="2800" dirty="0" smtClean="0"/>
            </a:br>
            <a:r>
              <a:rPr lang="fa-IR" sz="2800" dirty="0" smtClean="0"/>
              <a:t>اقلیم این منطقه معتدل و مرطوب می باشد که </a:t>
            </a:r>
            <a:r>
              <a:rPr lang="ar-SA" sz="2800" dirty="0" smtClean="0"/>
              <a:t>تابستان‌ها </a:t>
            </a:r>
            <a:r>
              <a:rPr lang="ar-SA" sz="2800" dirty="0"/>
              <a:t>معتدل و نمناک </a:t>
            </a:r>
            <a:r>
              <a:rPr lang="ar-SA" sz="2800" dirty="0" smtClean="0"/>
              <a:t>زمستان‌ها نسبتاً</a:t>
            </a:r>
            <a:r>
              <a:rPr lang="fa-IR" sz="2800" dirty="0"/>
              <a:t> </a:t>
            </a:r>
            <a:r>
              <a:rPr lang="fa-IR" sz="2800" dirty="0" smtClean="0"/>
              <a:t>سرد و خشک دارد.</a:t>
            </a:r>
            <a:r>
              <a:rPr lang="ar-SA" sz="2800" dirty="0" smtClean="0"/>
              <a:t> </a:t>
            </a:r>
            <a:r>
              <a:rPr lang="en-US" sz="2800" dirty="0" smtClean="0"/>
              <a:t/>
            </a:r>
            <a:br>
              <a:rPr lang="en-US" sz="2800" dirty="0" smtClean="0"/>
            </a:br>
            <a:r>
              <a:rPr lang="fa-IR" sz="2800" dirty="0"/>
              <a:t>. میانگین بارش سالانه حدود 800 میلیمتر و میانگین دمای سالانه 17.8 درجه سانتیگراد است و متوسط دمای ان از 2 الی 38.3 درجه سانتیگراد در تغییر است.گرم ترین ماه سال تیر و سردترین ماه سال دی و بهمن است. بیشترین بارندگی در ماه های مهر و آبان و اسفند و کمترین آن در تیر ماه اتفاق می </a:t>
            </a:r>
            <a:r>
              <a:rPr lang="fa-IR" sz="2800" dirty="0" smtClean="0"/>
              <a:t>افتد.</a:t>
            </a:r>
            <a:r>
              <a:rPr lang="ar-SA" sz="2800" dirty="0" smtClean="0"/>
              <a:t> </a:t>
            </a:r>
            <a:endParaRPr lang="fa-IR" sz="2800" dirty="0"/>
          </a:p>
        </p:txBody>
      </p:sp>
      <p:sp>
        <p:nvSpPr>
          <p:cNvPr id="3" name="Text Placeholder 2"/>
          <p:cNvSpPr>
            <a:spLocks noGrp="1"/>
          </p:cNvSpPr>
          <p:nvPr>
            <p:ph type="body" idx="1"/>
          </p:nvPr>
        </p:nvSpPr>
        <p:spPr>
          <a:xfrm>
            <a:off x="990600" y="685800"/>
            <a:ext cx="6255488" cy="743507"/>
          </a:xfrm>
          <a:solidFill>
            <a:schemeClr val="bg1"/>
          </a:solidFill>
        </p:spPr>
        <p:txBody>
          <a:bodyPr>
            <a:noAutofit/>
          </a:bodyPr>
          <a:lstStyle/>
          <a:p>
            <a:pPr algn="ctr"/>
            <a:r>
              <a:rPr lang="fa-IR" sz="4000" dirty="0" smtClean="0">
                <a:solidFill>
                  <a:schemeClr val="bg2">
                    <a:lumMod val="50000"/>
                  </a:schemeClr>
                </a:solidFill>
              </a:rPr>
              <a:t>شرایط آب و هوایی منطقه</a:t>
            </a:r>
            <a:endParaRPr lang="fa-IR" sz="4000" dirty="0">
              <a:solidFill>
                <a:schemeClr val="bg2">
                  <a:lumMod val="50000"/>
                </a:schemeClr>
              </a:solidFill>
            </a:endParaRPr>
          </a:p>
        </p:txBody>
      </p:sp>
    </p:spTree>
    <p:extLst>
      <p:ext uri="{BB962C8B-B14F-4D97-AF65-F5344CB8AC3E}">
        <p14:creationId xmlns:p14="http://schemas.microsoft.com/office/powerpoint/2010/main" val="2093928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72" y="1447800"/>
            <a:ext cx="6675437"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12536" y="-152400"/>
            <a:ext cx="7242048" cy="1143000"/>
          </a:xfrm>
        </p:spPr>
        <p:txBody>
          <a:bodyPr/>
          <a:lstStyle/>
          <a:p>
            <a:pPr algn="ctr"/>
            <a:r>
              <a:rPr lang="fa-IR" dirty="0" smtClean="0"/>
              <a:t>پایان</a:t>
            </a:r>
            <a:endParaRPr lang="fa-IR" dirty="0"/>
          </a:p>
        </p:txBody>
      </p:sp>
    </p:spTree>
    <p:extLst>
      <p:ext uri="{BB962C8B-B14F-4D97-AF65-F5344CB8AC3E}">
        <p14:creationId xmlns:p14="http://schemas.microsoft.com/office/powerpoint/2010/main" val="73489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255488" cy="4267200"/>
          </a:xfrm>
        </p:spPr>
        <p:txBody>
          <a:bodyPr>
            <a:noAutofit/>
          </a:bodyPr>
          <a:lstStyle/>
          <a:p>
            <a:r>
              <a:rPr lang="fa-IR" sz="2400" dirty="0" smtClean="0"/>
              <a:t>این بناى </a:t>
            </a:r>
            <a:r>
              <a:rPr lang="fa-IR" sz="2400" dirty="0"/>
              <a:t>باشکوه با چشم انداز زیبا بر روى تپّه اى در کنار جاده روستاى گلما واقع است که شکوه معمارى او هر رهگذر را به این </a:t>
            </a:r>
            <a:r>
              <a:rPr lang="fa-IR" sz="2400" dirty="0" smtClean="0"/>
              <a:t>آرامگاه تماشا می خواند، </a:t>
            </a:r>
            <a:r>
              <a:rPr lang="fa-IR" sz="2400" dirty="0"/>
              <a:t>بنایى است چهارضلعى از آجر و گچ، ابعاد آن 7×7 متر، در حاشیه ى بالاى بنا در زیر گنبد رک آن دوازده قرنیس سینه کفترى آجرى است. چهار کنج بنا را از رو پر کرده و جمع نموده اند و گنبدى هرمى شکل هشت ضلعى که زیاد تیز نیست بر آن زده اند. از داخل با اضافه کردن چهار گوشوار، چهار ضلعى را به دایره تبدیل کرده و گنبدى مدور بر آن زده اند. </a:t>
            </a:r>
          </a:p>
        </p:txBody>
      </p:sp>
      <p:sp>
        <p:nvSpPr>
          <p:cNvPr id="3" name="Text Placeholder 2"/>
          <p:cNvSpPr>
            <a:spLocks noGrp="1"/>
          </p:cNvSpPr>
          <p:nvPr>
            <p:ph type="body" idx="1"/>
          </p:nvPr>
        </p:nvSpPr>
        <p:spPr>
          <a:xfrm>
            <a:off x="990600" y="381000"/>
            <a:ext cx="6255488" cy="743507"/>
          </a:xfrm>
        </p:spPr>
        <p:txBody>
          <a:bodyPr>
            <a:noAutofit/>
          </a:bodyPr>
          <a:lstStyle/>
          <a:p>
            <a:pPr algn="ctr"/>
            <a:r>
              <a:rPr lang="fa-IR" sz="5400" dirty="0" smtClean="0">
                <a:solidFill>
                  <a:schemeClr val="bg2">
                    <a:lumMod val="50000"/>
                  </a:schemeClr>
                </a:solidFill>
              </a:rPr>
              <a:t>معرفی بنا</a:t>
            </a:r>
            <a:endParaRPr lang="fa-IR" sz="5400" dirty="0">
              <a:solidFill>
                <a:schemeClr val="bg2">
                  <a:lumMod val="50000"/>
                </a:schemeClr>
              </a:solidFill>
            </a:endParaRPr>
          </a:p>
        </p:txBody>
      </p:sp>
    </p:spTree>
    <p:extLst>
      <p:ext uri="{BB962C8B-B14F-4D97-AF65-F5344CB8AC3E}">
        <p14:creationId xmlns:p14="http://schemas.microsoft.com/office/powerpoint/2010/main" val="64368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066800"/>
            <a:ext cx="7620000" cy="3429000"/>
          </a:xfrm>
        </p:spPr>
        <p:txBody>
          <a:bodyPr>
            <a:normAutofit fontScale="90000"/>
          </a:bodyPr>
          <a:lstStyle/>
          <a:p>
            <a:pPr algn="r"/>
            <a:r>
              <a:rPr lang="fa-IR" sz="2700" dirty="0" smtClean="0"/>
              <a:t/>
            </a:r>
            <a:br>
              <a:rPr lang="fa-IR" sz="2700" dirty="0" smtClean="0"/>
            </a:br>
            <a:r>
              <a:rPr lang="fa-IR" sz="2700" dirty="0"/>
              <a:t/>
            </a:r>
            <a:br>
              <a:rPr lang="fa-IR" sz="2700" dirty="0"/>
            </a:br>
            <a:r>
              <a:rPr lang="fa-IR" sz="2700" dirty="0" smtClean="0"/>
              <a:t> </a:t>
            </a:r>
            <a:br>
              <a:rPr lang="fa-IR" sz="2700" dirty="0" smtClean="0"/>
            </a:br>
            <a:r>
              <a:rPr lang="fa-IR" sz="2700" dirty="0"/>
              <a:t/>
            </a:r>
            <a:br>
              <a:rPr lang="fa-IR" sz="2700" dirty="0"/>
            </a:br>
            <a:r>
              <a:rPr lang="fa-IR" sz="2400" dirty="0"/>
              <a:t>درب ورودى آن از جانب شرق باز مى شود. بقعه بر روى تپّه اى باستانى است که بلندى آن میان دوازده تا پانزده متر مى باشد.</a:t>
            </a:r>
            <a:r>
              <a:rPr lang="fa-IR" sz="2700" dirty="0" smtClean="0"/>
              <a:t/>
            </a:r>
            <a:br>
              <a:rPr lang="fa-IR" sz="2700" dirty="0" smtClean="0"/>
            </a:br>
            <a:r>
              <a:rPr lang="fa-IR" sz="2700" dirty="0" smtClean="0"/>
              <a:t>این </a:t>
            </a:r>
            <a:r>
              <a:rPr lang="fa-IR" sz="2700" dirty="0"/>
              <a:t>بنا به قرن هشتم و نهم هجرى منسوب است </a:t>
            </a:r>
            <a:r>
              <a:rPr lang="fa-IR" sz="2700" dirty="0" smtClean="0"/>
              <a:t>و </a:t>
            </a:r>
            <a:r>
              <a:rPr lang="fa-IR" sz="2700" dirty="0"/>
              <a:t>تشابه زیادى با گنبد و بارگاه امامزاده على اکبر اُسا و امامزاده عبّاس سارى و گنبد </a:t>
            </a:r>
            <a:r>
              <a:rPr lang="fa-IR" sz="2700" dirty="0" smtClean="0"/>
              <a:t>شاطر دارد </a:t>
            </a:r>
            <a:r>
              <a:rPr lang="fa-IR" sz="2800" dirty="0" smtClean="0"/>
              <a:t>به </a:t>
            </a:r>
            <a:r>
              <a:rPr lang="fa-IR" sz="2800" dirty="0"/>
              <a:t>این </a:t>
            </a:r>
            <a:r>
              <a:rPr lang="fa-IR" sz="2800" dirty="0" smtClean="0"/>
              <a:t>ترتیب سقف </a:t>
            </a:r>
            <a:r>
              <a:rPr lang="fa-IR" sz="2800" dirty="0"/>
              <a:t>و بام این بنا دوپوش </a:t>
            </a:r>
            <a:r>
              <a:rPr lang="fa-IR" sz="2800" dirty="0" smtClean="0"/>
              <a:t>است</a:t>
            </a:r>
            <a:r>
              <a:rPr lang="fa-IR" sz="2700" dirty="0" smtClean="0"/>
              <a:t>.</a:t>
            </a:r>
            <a:endParaRPr lang="fa-IR" dirty="0"/>
          </a:p>
        </p:txBody>
      </p:sp>
    </p:spTree>
    <p:extLst>
      <p:ext uri="{BB962C8B-B14F-4D97-AF65-F5344CB8AC3E}">
        <p14:creationId xmlns:p14="http://schemas.microsoft.com/office/powerpoint/2010/main" val="26563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42048" cy="381000"/>
          </a:xfrm>
        </p:spPr>
        <p:txBody>
          <a:bodyPr>
            <a:noAutofit/>
          </a:bodyPr>
          <a:lstStyle/>
          <a:p>
            <a:pPr algn="ctr"/>
            <a:r>
              <a:rPr lang="fa-IR" sz="4000" dirty="0" smtClean="0"/>
              <a:t>پلان </a:t>
            </a:r>
            <a:endParaRPr lang="en-US" sz="4000" dirty="0"/>
          </a:p>
        </p:txBody>
      </p:sp>
      <p:pic>
        <p:nvPicPr>
          <p:cNvPr id="1026" name="Picture 2" descr="C:\Users\D&amp;P\Pictures\Screenshots\photo_2017-05-07_11-5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4876800" cy="48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91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906</TotalTime>
  <Words>1992</Words>
  <Application>Microsoft Office PowerPoint</Application>
  <PresentationFormat>On-screen Show (4:3)</PresentationFormat>
  <Paragraphs>800</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Calibri</vt:lpstr>
      <vt:lpstr>Tahoma</vt:lpstr>
      <vt:lpstr>Trebuchet MS</vt:lpstr>
      <vt:lpstr>Wingdings</vt:lpstr>
      <vt:lpstr>Wingdings 2</vt:lpstr>
      <vt:lpstr>Opulent</vt:lpstr>
      <vt:lpstr>PowerPoint Presentation</vt:lpstr>
      <vt:lpstr>  استاد :مهندس کرمدار  موضوع :مرمت مقبره درویش فخرالدین  روستای گلما پیوست ارسال فیلم    </vt:lpstr>
      <vt:lpstr>مقبره درویش فخرالدین گلما</vt:lpstr>
      <vt:lpstr>این مقبره درروستای گلما در دهستان ٬ میاندرود ٬ بخش مرکزی شهرستان ساری واقع شده. روستا در طول جغرافیایی 53 درجه و 7 دقیقه و عرض جغرافیایی 36درجه و 38 دقیقه قرار گرفته است از نظر توپوگرافی روستا در ناحیه جلگه ای واقع شده است که شیب عمومی آن از جنوب به شمال و بافت متراکم و شعاعی دارد. ارتفاع روستا از سطح دریا حدود 2 متر می باشد و  فاصله ی روستا با شهر ساری 5 کیلومتر می باشد.</vt:lpstr>
      <vt:lpstr>نقشه هوایی موقعیت</vt:lpstr>
      <vt:lpstr> اقلیم این منطقه معتدل و مرطوب می باشد که تابستان‌ها معتدل و نمناک زمستان‌ها نسبتاً سرد و خشک دارد.  . میانگین بارش سالانه حدود 800 میلیمتر و میانگین دمای سالانه 17.8 درجه سانتیگراد است و متوسط دمای ان از 2 الی 38.3 درجه سانتیگراد در تغییر است.گرم ترین ماه سال تیر و سردترین ماه سال دی و بهمن است. بیشترین بارندگی در ماه های مهر و آبان و اسفند و کمترین آن در تیر ماه اتفاق می افتد. </vt:lpstr>
      <vt:lpstr>این بناى باشکوه با چشم انداز زیبا بر روى تپّه اى در کنار جاده روستاى گلما واقع است که شکوه معمارى او هر رهگذر را به این آرامگاه تماشا می خواند، بنایى است چهارضلعى از آجر و گچ، ابعاد آن 7×7 متر، در حاشیه ى بالاى بنا در زیر گنبد رک آن دوازده قرنیس سینه کفترى آجرى است. چهار کنج بنا را از رو پر کرده و جمع نموده اند و گنبدى هرمى شکل هشت ضلعى که زیاد تیز نیست بر آن زده اند. از داخل با اضافه کردن چهار گوشوار، چهار ضلعى را به دایره تبدیل کرده و گنبدى مدور بر آن زده اند. </vt:lpstr>
      <vt:lpstr>     درب ورودى آن از جانب شرق باز مى شود. بقعه بر روى تپّه اى باستانى است که بلندى آن میان دوازده تا پانزده متر مى باشد. این بنا به قرن هشتم و نهم هجرى منسوب است و تشابه زیادى با گنبد و بارگاه امامزاده على اکبر اُسا و امامزاده عبّاس سارى و گنبد شاطر دارد به این ترتیب سقف و بام این بنا دوپوش است.</vt:lpstr>
      <vt:lpstr>پلان </vt:lpstr>
      <vt:lpstr>                       نما</vt:lpstr>
      <vt:lpstr>                       برش</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NPSoft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D&amp;P</dc:creator>
  <cp:lastModifiedBy>NT-PC</cp:lastModifiedBy>
  <cp:revision>156</cp:revision>
  <dcterms:created xsi:type="dcterms:W3CDTF">2017-04-16T08:39:18Z</dcterms:created>
  <dcterms:modified xsi:type="dcterms:W3CDTF">2020-03-12T10:57:43Z</dcterms:modified>
</cp:coreProperties>
</file>