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63" r:id="rId4"/>
    <p:sldId id="259" r:id="rId5"/>
    <p:sldId id="260"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6237" autoAdjust="0"/>
  </p:normalViewPr>
  <p:slideViewPr>
    <p:cSldViewPr snapToGrid="0">
      <p:cViewPr varScale="1">
        <p:scale>
          <a:sx n="70" d="100"/>
          <a:sy n="70" d="100"/>
        </p:scale>
        <p:origin x="-74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6F77F5-58F2-435D-B8B9-EB4543330F7F}" type="datetimeFigureOut">
              <a:rPr lang="en-US" smtClean="0"/>
              <a:pPr/>
              <a:t>3/8/2020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41DB39-C09E-4E1E-B42A-6932B7F5694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41DB39-C09E-4E1E-B42A-6932B7F56949}"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9117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021519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499732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505097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82749C-7685-4C09-8169-C82FB0EABB50}" type="datetimeFigureOut">
              <a:rPr lang="en-US" smtClean="0"/>
              <a:pPr/>
              <a:t>3/8/2020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4110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06993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82749C-7685-4C09-8169-C82FB0EABB50}" type="datetimeFigureOut">
              <a:rPr lang="en-US" smtClean="0"/>
              <a:pPr/>
              <a:t>3/8/2020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293942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82749C-7685-4C09-8169-C82FB0EABB50}" type="datetimeFigureOut">
              <a:rPr lang="en-US" smtClean="0"/>
              <a:pPr/>
              <a:t>3/8/2020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2992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2749C-7685-4C09-8169-C82FB0EABB50}" type="datetimeFigureOut">
              <a:rPr lang="en-US" smtClean="0"/>
              <a:pPr/>
              <a:t>3/8/2020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312741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67811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82749C-7685-4C09-8169-C82FB0EABB50}" type="datetimeFigureOut">
              <a:rPr lang="en-US" smtClean="0"/>
              <a:pPr/>
              <a:t>3/8/2020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1825578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82749C-7685-4C09-8169-C82FB0EABB50}" type="datetimeFigureOut">
              <a:rPr lang="en-US" smtClean="0"/>
              <a:pPr/>
              <a:t>3/8/2020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8A3CA-38C4-4B35-9586-D55CC75F1CC7}" type="slidenum">
              <a:rPr lang="en-US" smtClean="0"/>
              <a:pPr/>
              <a:t>‹#›</a:t>
            </a:fld>
            <a:endParaRPr lang="en-US"/>
          </a:p>
        </p:txBody>
      </p:sp>
    </p:spTree>
    <p:extLst>
      <p:ext uri="{BB962C8B-B14F-4D97-AF65-F5344CB8AC3E}">
        <p14:creationId xmlns:p14="http://schemas.microsoft.com/office/powerpoint/2010/main" xmlns="" val="432259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10343"/>
            <a:ext cx="9144000" cy="5003074"/>
          </a:xfrm>
        </p:spPr>
        <p:txBody>
          <a:bodyPr>
            <a:normAutofit fontScale="90000"/>
          </a:bodyPr>
          <a:lstStyle/>
          <a:p>
            <a:pPr lvl="0" rtl="1">
              <a:spcBef>
                <a:spcPts val="1000"/>
              </a:spcBef>
            </a:pPr>
            <a:r>
              <a:rPr lang="fa-IR" sz="3600" b="1" dirty="0" smtClean="0">
                <a:solidFill>
                  <a:prstClr val="black"/>
                </a:solidFill>
                <a:latin typeface="Calibri" panose="020F0502020204030204"/>
                <a:ea typeface="+mn-ea"/>
                <a:cs typeface="B Lotus" pitchFamily="2" charset="-78"/>
              </a:rPr>
              <a:t>گروه عمومی</a:t>
            </a:r>
            <a:br>
              <a:rPr lang="fa-IR" sz="3600" b="1" dirty="0" smtClean="0">
                <a:solidFill>
                  <a:prstClr val="black"/>
                </a:solidFill>
                <a:latin typeface="Calibri" panose="020F0502020204030204"/>
                <a:ea typeface="+mn-ea"/>
                <a:cs typeface="B Lotus" pitchFamily="2" charset="-78"/>
              </a:rPr>
            </a:br>
            <a:r>
              <a:rPr lang="fa-IR" sz="3600" b="1" dirty="0" smtClean="0">
                <a:solidFill>
                  <a:prstClr val="black"/>
                </a:solidFill>
                <a:latin typeface="Calibri" panose="020F0502020204030204"/>
                <a:ea typeface="+mn-ea"/>
                <a:cs typeface="B Lotus" pitchFamily="2" charset="-78"/>
              </a:rPr>
              <a:t/>
            </a:r>
            <a:br>
              <a:rPr lang="fa-IR" sz="3600" b="1" dirty="0" smtClean="0">
                <a:solidFill>
                  <a:prstClr val="black"/>
                </a:solidFill>
                <a:latin typeface="Calibri" panose="020F0502020204030204"/>
                <a:ea typeface="+mn-ea"/>
                <a:cs typeface="B Lotus" pitchFamily="2" charset="-78"/>
              </a:rPr>
            </a:br>
            <a:r>
              <a:rPr lang="fa-IR" sz="3100" b="1" dirty="0" smtClean="0">
                <a:solidFill>
                  <a:prstClr val="black"/>
                </a:solidFill>
                <a:latin typeface="Calibri" panose="020F0502020204030204"/>
                <a:ea typeface="+mn-ea"/>
                <a:cs typeface="B Lotus" pitchFamily="2" charset="-78"/>
              </a:rPr>
              <a:t>آموزشکده قدسیه ساری </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r>
              <a:rPr lang="fa-IR" sz="2400" smtClean="0">
                <a:solidFill>
                  <a:prstClr val="black"/>
                </a:solidFill>
                <a:latin typeface="Calibri" panose="020F0502020204030204"/>
                <a:ea typeface="+mn-ea"/>
                <a:cs typeface="B Lotus" pitchFamily="2" charset="-78"/>
              </a:rPr>
              <a:t/>
            </a:r>
            <a:br>
              <a:rPr lang="fa-IR" sz="2400" smtClean="0">
                <a:solidFill>
                  <a:prstClr val="black"/>
                </a:solidFill>
                <a:latin typeface="Calibri" panose="020F0502020204030204"/>
                <a:ea typeface="+mn-ea"/>
                <a:cs typeface="B Lotus" pitchFamily="2" charset="-78"/>
              </a:rPr>
            </a:br>
            <a:r>
              <a:rPr lang="fa-IR" sz="5300" b="1" smtClean="0">
                <a:solidFill>
                  <a:prstClr val="black"/>
                </a:solidFill>
                <a:latin typeface="Calibri" panose="020F0502020204030204"/>
                <a:ea typeface="+mn-ea"/>
                <a:cs typeface="B Lotus" pitchFamily="2" charset="-78"/>
              </a:rPr>
              <a:t>درس سرپرستی سازمان</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t>
            </a:r>
            <a:r>
              <a:rPr lang="fa-IR" sz="3100" b="1" dirty="0" smtClean="0">
                <a:solidFill>
                  <a:prstClr val="black"/>
                </a:solidFill>
                <a:latin typeface="Calibri" panose="020F0502020204030204"/>
                <a:ea typeface="+mn-ea"/>
                <a:cs typeface="B Lotus" pitchFamily="2" charset="-78"/>
              </a:rPr>
              <a:t>جلسه چهارم</a:t>
            </a:r>
            <a:r>
              <a:rPr lang="en-US" sz="3100" b="1" dirty="0" smtClean="0">
                <a:solidFill>
                  <a:prstClr val="black"/>
                </a:solidFill>
                <a:latin typeface="Calibri" panose="020F0502020204030204"/>
                <a:ea typeface="+mn-ea"/>
                <a:cs typeface="B Lotus" pitchFamily="2" charset="-78"/>
              </a:rPr>
              <a:t>  </a:t>
            </a: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5300" dirty="0" smtClean="0">
                <a:solidFill>
                  <a:prstClr val="black"/>
                </a:solidFill>
                <a:latin typeface="Calibri" panose="020F0502020204030204"/>
                <a:ea typeface="+mn-ea"/>
                <a:cs typeface="B Lotus" pitchFamily="2" charset="-78"/>
              </a:rPr>
              <a:t/>
            </a:r>
            <a:br>
              <a:rPr lang="fa-IR" sz="5300" dirty="0" smtClean="0">
                <a:solidFill>
                  <a:prstClr val="black"/>
                </a:solidFill>
                <a:latin typeface="Calibri" panose="020F0502020204030204"/>
                <a:ea typeface="+mn-ea"/>
                <a:cs typeface="B Lotus" pitchFamily="2" charset="-78"/>
              </a:rPr>
            </a:br>
            <a:r>
              <a:rPr lang="fa-IR" sz="2700" b="1" dirty="0" smtClean="0">
                <a:solidFill>
                  <a:prstClr val="black"/>
                </a:solidFill>
                <a:latin typeface="Calibri" panose="020F0502020204030204"/>
                <a:ea typeface="+mn-ea"/>
                <a:cs typeface="B Lotus" pitchFamily="2" charset="-78"/>
              </a:rPr>
              <a:t>مدرس: مهرانگیز خادملو</a:t>
            </a:r>
            <a:r>
              <a:rPr lang="fa-IR" sz="2400" dirty="0" smtClean="0">
                <a:solidFill>
                  <a:prstClr val="black"/>
                </a:solidFill>
                <a:latin typeface="Calibri" panose="020F0502020204030204"/>
                <a:ea typeface="+mn-ea"/>
                <a:cs typeface="B Lotus" pitchFamily="2" charset="-78"/>
              </a:rPr>
              <a:t/>
            </a:r>
            <a:br>
              <a:rPr lang="fa-IR" sz="2400" dirty="0" smtClean="0">
                <a:solidFill>
                  <a:prstClr val="black"/>
                </a:solidFill>
                <a:latin typeface="Calibri" panose="020F0502020204030204"/>
                <a:ea typeface="+mn-ea"/>
                <a:cs typeface="B Lotus" pitchFamily="2" charset="-78"/>
              </a:rPr>
            </a:br>
            <a:endParaRPr lang="en-US" sz="5300" b="1" dirty="0">
              <a:cs typeface="B Lotus"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3715658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766481"/>
            <a:ext cx="11416554"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3" name="Rectangle 1"/>
          <p:cNvSpPr>
            <a:spLocks noChangeArrowheads="1"/>
          </p:cNvSpPr>
          <p:nvPr/>
        </p:nvSpPr>
        <p:spPr bwMode="auto">
          <a:xfrm>
            <a:off x="313899" y="286602"/>
            <a:ext cx="11109277"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مکاتب و نظریه های مدیریت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طی قرون گذشته روش های مختلفی به منظور ارائه دانش فراگیر,برای دستیابی به مدیریت اثر بخش مطرح گردیده,که هر یک دارای سودمندی های خاص خود است و در مدیریت به آن "مکتب"یا"نظریه" گفته می شود که مهم ترین آنها عبارت اند از: نظریه کلاسیک,نئوکلاسیک و نظریه های جدید مدیریت</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کلاسیک:</a:t>
            </a: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قدیمی ترین نظریه مدیریتی است که تلقی انسان به عنوان موجودی مکانیکی وماشینی این</a:t>
            </a:r>
            <a:r>
              <a:rPr kumimoji="0" lang="fa-IR" sz="2800" i="0" u="none" strike="noStrike" cap="none" normalizeH="0" dirty="0" smtClean="0">
                <a:ln>
                  <a:noFill/>
                </a:ln>
                <a:solidFill>
                  <a:schemeClr val="tx1"/>
                </a:solidFill>
                <a:effectLst/>
                <a:latin typeface="Calibri" pitchFamily="34" charset="0"/>
                <a:ea typeface="Calibri" pitchFamily="34" charset="0"/>
                <a:cs typeface="B Lotus" pitchFamily="2" charset="-78"/>
              </a:rPr>
              <a:t> نظریه راشکل می دهد.درمدیریت کلاسیک انسان وسیله وابزاری است درخدمت تحقق اهداف سازمان وکلیه فعالیتهابه منظورافزایش کارآیی،اثربخشی،بهره وری،رشدوتوسعه سازمانی برنامه ریزی می شود</a:t>
            </a:r>
            <a:endParaRPr kumimoji="0" lang="fa-IR" sz="280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مدیریت علمی ، مدیریت اداری ، مدیریت بوروکراسی</a:t>
            </a:r>
            <a:endParaRPr kumimoji="0" lang="en-US" sz="28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نئوکلاسیک</a:t>
            </a:r>
            <a:endParaRPr kumimoji="0" lang="en-US"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rPr>
              <a:t>نظریه های نوین</a:t>
            </a:r>
            <a:r>
              <a:rPr kumimoji="0" lang="en-US" sz="2800" b="0" i="0" u="none" strike="noStrike" cap="none" normalizeH="0" baseline="0" dirty="0" smtClean="0">
                <a:ln>
                  <a:noFill/>
                </a:ln>
                <a:solidFill>
                  <a:schemeClr val="tx1"/>
                </a:solidFill>
                <a:effectLst/>
                <a:latin typeface="Arial" pitchFamily="34" charset="0"/>
                <a:cs typeface="B Lotus" pitchFamily="2" charset="-78"/>
              </a:rPr>
              <a:t> </a:t>
            </a:r>
          </a:p>
        </p:txBody>
      </p:sp>
    </p:spTree>
    <p:extLst>
      <p:ext uri="{BB962C8B-B14F-4D97-AF65-F5344CB8AC3E}">
        <p14:creationId xmlns:p14="http://schemas.microsoft.com/office/powerpoint/2010/main" xmlns="" val="1915686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p:cNvSpPr txBox="1">
            <a:spLocks/>
          </p:cNvSpPr>
          <p:nvPr/>
        </p:nvSpPr>
        <p:spPr>
          <a:xfrm>
            <a:off x="577158" y="796834"/>
            <a:ext cx="11061848" cy="5773783"/>
          </a:xfrm>
          <a:prstGeom prst="rect">
            <a:avLst/>
          </a:prstGeom>
        </p:spPr>
        <p:txBody>
          <a:bodyPr vert="horz" lIns="91440" tIns="45720" rIns="91440" bIns="45720" rtlCol="0" anchor="b">
            <a:normAutofit/>
          </a:bodyPr>
          <a:lstStyle/>
          <a:p>
            <a:pPr marL="0" marR="0" lvl="0" indent="0" algn="r" defTabSz="914400" rtl="1" eaLnBrk="1" fontAlgn="auto" latinLnBrk="0" hangingPunct="1">
              <a:lnSpc>
                <a:spcPct val="90000"/>
              </a:lnSpc>
              <a:spcBef>
                <a:spcPct val="0"/>
              </a:spcBef>
              <a:spcAft>
                <a:spcPts val="0"/>
              </a:spcAft>
              <a:buClrTx/>
              <a:buSzTx/>
              <a:buFont typeface="Wingdings" pitchFamily="2" charset="2"/>
              <a:buChar char="Ø"/>
              <a:tabLst/>
              <a:defRPr/>
            </a:pPr>
            <a:endParaRPr kumimoji="0" lang="en-US" sz="3100" b="0" i="0" u="none" strike="noStrike" kern="1200" cap="none" spc="0" normalizeH="0" baseline="0" noProof="0" dirty="0">
              <a:ln>
                <a:noFill/>
              </a:ln>
              <a:solidFill>
                <a:schemeClr val="tx1"/>
              </a:solidFill>
              <a:effectLst/>
              <a:uLnTx/>
              <a:uFillTx/>
              <a:latin typeface="+mj-lt"/>
              <a:ea typeface="+mj-ea"/>
              <a:cs typeface="B Lotus" panose="00000400000000000000" pitchFamily="2" charset="-78"/>
            </a:endParaRPr>
          </a:p>
        </p:txBody>
      </p:sp>
      <p:sp>
        <p:nvSpPr>
          <p:cNvPr id="5121" name="Rectangle 1"/>
          <p:cNvSpPr>
            <a:spLocks noChangeArrowheads="1"/>
          </p:cNvSpPr>
          <p:nvPr/>
        </p:nvSpPr>
        <p:spPr bwMode="auto">
          <a:xfrm>
            <a:off x="3119718" y="1021972"/>
            <a:ext cx="74227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6145" name="Rectangle 1"/>
          <p:cNvSpPr>
            <a:spLocks noChangeArrowheads="1"/>
          </p:cNvSpPr>
          <p:nvPr/>
        </p:nvSpPr>
        <p:spPr bwMode="auto">
          <a:xfrm>
            <a:off x="389965" y="349624"/>
            <a:ext cx="11416554"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95835" y="484094"/>
            <a:ext cx="11591365" cy="954107"/>
          </a:xfrm>
          <a:prstGeom prst="rect">
            <a:avLst/>
          </a:prstGeom>
        </p:spPr>
        <p:txBody>
          <a:bodyPr wrap="square">
            <a:spAutoFit/>
          </a:bodyPr>
          <a:lstStyle/>
          <a:p>
            <a:pPr lvl="0" algn="r" rtl="1" fontAlgn="base">
              <a:spcBef>
                <a:spcPct val="0"/>
              </a:spcBef>
              <a:spcAft>
                <a:spcPct val="0"/>
              </a:spcAft>
            </a:pPr>
            <a:endParaRPr lang="fa-IR" sz="2800" dirty="0" smtClean="0">
              <a:latin typeface="Calibri" pitchFamily="34" charset="0"/>
              <a:ea typeface="Calibri" pitchFamily="34" charset="0"/>
              <a:cs typeface="B Lotus" pitchFamily="2" charset="-78"/>
            </a:endParaRPr>
          </a:p>
          <a:p>
            <a:pPr lvl="0" algn="r" rtl="1" fontAlgn="base">
              <a:spcBef>
                <a:spcPct val="0"/>
              </a:spcBef>
              <a:spcAft>
                <a:spcPct val="0"/>
              </a:spcAft>
            </a:pPr>
            <a:endParaRPr lang="ar-SA" sz="2800" dirty="0" smtClean="0">
              <a:latin typeface="Arial" pitchFamily="34" charset="0"/>
              <a:cs typeface="B Lotus" pitchFamily="2" charset="-78"/>
            </a:endParaRPr>
          </a:p>
        </p:txBody>
      </p:sp>
      <p:sp>
        <p:nvSpPr>
          <p:cNvPr id="7" name="Rectangle 6"/>
          <p:cNvSpPr/>
          <p:nvPr/>
        </p:nvSpPr>
        <p:spPr>
          <a:xfrm>
            <a:off x="491319" y="436728"/>
            <a:ext cx="11300347" cy="5262979"/>
          </a:xfrm>
          <a:prstGeom prst="rect">
            <a:avLst/>
          </a:prstGeom>
        </p:spPr>
        <p:txBody>
          <a:bodyPr wrap="square">
            <a:spAutoFit/>
          </a:bodyPr>
          <a:lstStyle/>
          <a:p>
            <a:pPr algn="r" rtl="1"/>
            <a:r>
              <a:rPr lang="ar-SA" sz="2800" b="1" dirty="0" smtClean="0">
                <a:latin typeface="Calibri" pitchFamily="34" charset="0"/>
                <a:ea typeface="Calibri" pitchFamily="34" charset="0"/>
                <a:cs typeface="B Lotus" pitchFamily="2" charset="-78"/>
              </a:rPr>
              <a:t>مدیریت علمی</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هدف این نظریه آن بودکه جنبه های مختلف رابطه میان ماشین – کارگرراتعریف کندوبه جای تأکید برروش سنتی کار،بیشتربرروش علمی انجام کارتأکیددارد</a:t>
            </a:r>
          </a:p>
          <a:p>
            <a:pPr algn="r" rtl="1"/>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چهارملاک ومعیارمدیریت علمی ازنظرفردریک وینسلو تیلور:</a:t>
            </a:r>
          </a:p>
          <a:p>
            <a:pPr algn="r" rtl="1"/>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استفاده ازروش علمی برای انجام هریک ازاجزای تشکیل دهنده کار </a:t>
            </a:r>
            <a:r>
              <a:rPr lang="ar-SA" sz="2800" dirty="0" smtClean="0">
                <a:latin typeface="Calibri" pitchFamily="34" charset="0"/>
                <a:ea typeface="Calibri" pitchFamily="34" charset="0"/>
                <a:cs typeface="B Lotus" pitchFamily="2" charset="-78"/>
              </a:rPr>
              <a:t> </a:t>
            </a:r>
            <a:endParaRPr lang="fa-IR" sz="2800" dirty="0" smtClean="0">
              <a:latin typeface="Calibri" pitchFamily="34" charset="0"/>
              <a:ea typeface="Calibri" pitchFamily="34" charset="0"/>
              <a:cs typeface="B Lotus" pitchFamily="2" charset="-78"/>
            </a:endParaRPr>
          </a:p>
          <a:p>
            <a:pPr algn="r" rtl="1"/>
            <a:r>
              <a:rPr lang="fa-IR" sz="2800" dirty="0" smtClean="0">
                <a:latin typeface="Calibri" pitchFamily="34" charset="0"/>
                <a:cs typeface="B Lotus" pitchFamily="2" charset="-78"/>
              </a:rPr>
              <a:t>انتخاب کارکنان براساس شایستگیهای علمی</a:t>
            </a:r>
          </a:p>
          <a:p>
            <a:pPr algn="r" rtl="1"/>
            <a:r>
              <a:rPr lang="fa-IR" sz="2800" dirty="0" smtClean="0">
                <a:latin typeface="Calibri" pitchFamily="34" charset="0"/>
                <a:cs typeface="B Lotus" pitchFamily="2" charset="-78"/>
              </a:rPr>
              <a:t>ایجادانگیزه ازطریق پاداش مالی</a:t>
            </a:r>
          </a:p>
          <a:p>
            <a:pPr algn="r" rtl="1"/>
            <a:r>
              <a:rPr lang="fa-IR" sz="2800" dirty="0" smtClean="0">
                <a:latin typeface="Calibri" pitchFamily="34" charset="0"/>
                <a:cs typeface="B Lotus" pitchFamily="2" charset="-78"/>
              </a:rPr>
              <a:t>تقسیم کاربصورت تقریبا مساوی بین مدیر وکارکنان</a:t>
            </a:r>
          </a:p>
          <a:p>
            <a:pPr algn="r" rtl="1"/>
            <a:endParaRPr lang="fa-IR" sz="2800" dirty="0" smtClean="0">
              <a:latin typeface="Calibri" pitchFamily="34" charset="0"/>
              <a:cs typeface="B Lotus" pitchFamily="2" charset="-78"/>
            </a:endParaRPr>
          </a:p>
          <a:p>
            <a:pPr algn="r" rtl="1"/>
            <a:r>
              <a:rPr lang="fa-IR" sz="2800" b="1" dirty="0" smtClean="0">
                <a:latin typeface="Calibri" pitchFamily="34" charset="0"/>
                <a:cs typeface="B Lotus" pitchFamily="2" charset="-78"/>
              </a:rPr>
              <a:t>ایرادنظریه</a:t>
            </a:r>
            <a:endParaRPr lang="en-US" sz="2800" b="1" dirty="0"/>
          </a:p>
        </p:txBody>
      </p:sp>
    </p:spTree>
    <p:extLst>
      <p:ext uri="{BB962C8B-B14F-4D97-AF65-F5344CB8AC3E}">
        <p14:creationId xmlns:p14="http://schemas.microsoft.com/office/powerpoint/2010/main" xmlns="" val="19156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91886" y="336177"/>
            <a:ext cx="11289803" cy="6360458"/>
          </a:xfrm>
        </p:spPr>
        <p:txBody>
          <a:bodyPr>
            <a:normAutofit/>
          </a:bodyPr>
          <a:lstStyle/>
          <a:p>
            <a:pPr algn="r" rtl="1"/>
            <a:r>
              <a:rPr lang="en-US" sz="4800" dirty="0" smtClean="0"/>
              <a:t/>
            </a:r>
            <a:br>
              <a:rPr lang="en-US" sz="4800" dirty="0" smtClean="0"/>
            </a:br>
            <a:r>
              <a:rPr lang="en-US" dirty="0" smtClean="0">
                <a:latin typeface="Calibri" panose="020F0502020204030204" pitchFamily="34" charset="0"/>
                <a:ea typeface="Calibri" panose="020F0502020204030204" pitchFamily="34" charset="0"/>
                <a:cs typeface="Arial" panose="020B0604020202020204" pitchFamily="34" charset="0"/>
              </a:rPr>
              <a:t/>
            </a:r>
            <a:br>
              <a:rPr lang="en-US" dirty="0" smtClean="0">
                <a:latin typeface="Calibri" panose="020F0502020204030204" pitchFamily="34" charset="0"/>
                <a:ea typeface="Calibri" panose="020F0502020204030204" pitchFamily="34" charset="0"/>
                <a:cs typeface="Arial" panose="020B0604020202020204" pitchFamily="34" charset="0"/>
              </a:rPr>
            </a:br>
            <a:endParaRPr lang="en-US" dirty="0"/>
          </a:p>
        </p:txBody>
      </p:sp>
      <p:sp>
        <p:nvSpPr>
          <p:cNvPr id="4097" name="Rectangle 1"/>
          <p:cNvSpPr>
            <a:spLocks noChangeArrowheads="1"/>
          </p:cNvSpPr>
          <p:nvPr/>
        </p:nvSpPr>
        <p:spPr bwMode="auto">
          <a:xfrm>
            <a:off x="506437" y="309488"/>
            <a:ext cx="11296357"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endParaRPr kumimoji="0" lang="fa-IR"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t/>
            </a:r>
            <a:br>
              <a:rPr kumimoji="0" lang="en-US" sz="2800" b="0" i="0" u="none" strike="noStrike" cap="none" normalizeH="0" baseline="0" dirty="0" smtClean="0">
                <a:ln>
                  <a:noFill/>
                </a:ln>
                <a:solidFill>
                  <a:schemeClr val="tx1"/>
                </a:solidFill>
                <a:effectLst/>
                <a:latin typeface="Calibri" pitchFamily="34" charset="0"/>
                <a:ea typeface="Calibri" pitchFamily="34" charset="0"/>
                <a:cs typeface="B Lotus" pitchFamily="2" charset="-78"/>
              </a:rPr>
            </a:br>
            <a:endParaRPr kumimoji="0" lang="ar-SA" sz="2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4" name="Rectangle 3"/>
          <p:cNvSpPr/>
          <p:nvPr/>
        </p:nvSpPr>
        <p:spPr>
          <a:xfrm>
            <a:off x="245660" y="709683"/>
            <a:ext cx="11573301" cy="6124754"/>
          </a:xfrm>
          <a:prstGeom prst="rect">
            <a:avLst/>
          </a:prstGeom>
        </p:spPr>
        <p:txBody>
          <a:bodyPr wrap="square">
            <a:spAutoFit/>
          </a:bodyPr>
          <a:lstStyle/>
          <a:p>
            <a:pPr algn="r" rtl="1"/>
            <a:r>
              <a:rPr lang="ar-SA" sz="2800" b="1" dirty="0" smtClean="0">
                <a:latin typeface="Calibri" pitchFamily="34" charset="0"/>
                <a:ea typeface="Calibri" pitchFamily="34" charset="0"/>
                <a:cs typeface="B Lotus" pitchFamily="2" charset="-78"/>
              </a:rPr>
              <a:t>مدیریت اداری</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ea typeface="Calibri" pitchFamily="34" charset="0"/>
                <a:cs typeface="B Lotus" pitchFamily="2" charset="-78"/>
              </a:rPr>
              <a:t>برخلاف مدیریت علمی که تنهابرسطح عملیاتی متمرکز بود،مدیریت اداری برسطح مدیریت دررأس سلسله مراتب سازمانی توجه نمودوبرقابلیت وتوانمندی ووظائف مدیران اهمیت خاص قائل بود.</a:t>
            </a:r>
          </a:p>
          <a:p>
            <a:pPr algn="r" rtl="1"/>
            <a:r>
              <a:rPr lang="fa-IR" sz="2800" dirty="0" smtClean="0">
                <a:latin typeface="Calibri" pitchFamily="34" charset="0"/>
                <a:ea typeface="Calibri" pitchFamily="34" charset="0"/>
                <a:cs typeface="B Lotus" pitchFamily="2" charset="-78"/>
              </a:rPr>
              <a:t>فایول معتقدبودکه اداره مطلوب سازمان ،مبتنی برفعالیتهای ششگانه فنی،بازرگانی،مالی،امنیتی،حسابداری و   به ویژه اداری است.</a:t>
            </a:r>
          </a:p>
          <a:p>
            <a:pPr algn="r" rtl="1"/>
            <a:endParaRPr lang="fa-IR" sz="2800" dirty="0" smtClean="0">
              <a:latin typeface="Calibri" pitchFamily="34" charset="0"/>
              <a:ea typeface="Calibri" pitchFamily="34" charset="0"/>
              <a:cs typeface="B Lotus" pitchFamily="2" charset="-78"/>
            </a:endParaRPr>
          </a:p>
          <a:p>
            <a:pPr algn="r" rtl="1"/>
            <a:r>
              <a:rPr lang="fa-IR" sz="2800" b="1" dirty="0" smtClean="0">
                <a:latin typeface="Calibri" pitchFamily="34" charset="0"/>
                <a:ea typeface="Calibri" pitchFamily="34" charset="0"/>
                <a:cs typeface="B Lotus" pitchFamily="2" charset="-78"/>
              </a:rPr>
              <a:t>مدیریت بوروکراسی</a:t>
            </a:r>
          </a:p>
          <a:p>
            <a:pPr algn="r" rtl="1"/>
            <a:r>
              <a:rPr lang="ar-SA" sz="2800" b="1" dirty="0" smtClean="0">
                <a:latin typeface="Calibri" pitchFamily="34" charset="0"/>
                <a:ea typeface="Calibri" pitchFamily="34" charset="0"/>
                <a:cs typeface="B Lotus" pitchFamily="2" charset="-78"/>
              </a:rPr>
              <a:t> </a:t>
            </a:r>
            <a:endParaRPr lang="fa-IR" sz="2800" b="1" dirty="0" smtClean="0">
              <a:latin typeface="Calibri" pitchFamily="34" charset="0"/>
              <a:ea typeface="Calibri" pitchFamily="34" charset="0"/>
              <a:cs typeface="B Lotus" pitchFamily="2" charset="-78"/>
            </a:endParaRPr>
          </a:p>
          <a:p>
            <a:pPr algn="r" rtl="1"/>
            <a:r>
              <a:rPr lang="fa-IR" sz="2800" dirty="0" smtClean="0">
                <a:latin typeface="Calibri" pitchFamily="34" charset="0"/>
                <a:cs typeface="B Lotus" pitchFamily="2" charset="-78"/>
              </a:rPr>
              <a:t>بوروکراسی ازنظرعام،غالبا بامفاهیم منفی ازقبیل تشریفات زایداداری،دوباره کاری،کاغذپراکنی وحاکمیت مقررارت خشک وبی روح و.....بکاربرده می شود.ازدیدگاه مدیریتی به معنی اداره وکنترل مطلوب سازمانهای رسمی وپیچیده،برمبنای اختیارات قانونی ومعقول،جهت کارآیی وبهره وری بیشت سازمانی است.سازمان موردنظرماکس وبردارای ویژگیهای زیر می باشد: تقسیم کار،حاکمیت مقررات وقوانین، رعایت سلسله مراتب،ضبط ونگهداری سوابق تصمیمات واقدامات،استخدام براساس توانایی ودانش فنی</a:t>
            </a:r>
          </a:p>
          <a:p>
            <a:pPr algn="r" rtl="1"/>
            <a:endParaRPr lang="en-US" sz="2800" dirty="0"/>
          </a:p>
        </p:txBody>
      </p:sp>
    </p:spTree>
    <p:extLst>
      <p:ext uri="{BB962C8B-B14F-4D97-AF65-F5344CB8AC3E}">
        <p14:creationId xmlns:p14="http://schemas.microsoft.com/office/powerpoint/2010/main" xmlns="" val="9064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3"/>
          <p:cNvSpPr>
            <a:spLocks noGrp="1"/>
          </p:cNvSpPr>
          <p:nvPr>
            <p:ph type="ctrTitle"/>
          </p:nvPr>
        </p:nvSpPr>
        <p:spPr>
          <a:xfrm>
            <a:off x="274320" y="363071"/>
            <a:ext cx="11247120" cy="5943600"/>
          </a:xfrm>
        </p:spPr>
        <p:txBody>
          <a:bodyPr>
            <a:normAutofit/>
          </a:bodyPr>
          <a:lstStyle/>
          <a:p>
            <a:pPr algn="r"/>
            <a:r>
              <a:rPr lang="en-US" dirty="0" smtClean="0"/>
              <a:t> </a:t>
            </a:r>
            <a:r>
              <a:rPr lang="fa-IR" dirty="0" smtClean="0"/>
              <a:t/>
            </a:r>
            <a:br>
              <a:rPr lang="fa-IR" dirty="0" smtClean="0"/>
            </a:br>
            <a:r>
              <a:rPr lang="fa-IR" dirty="0" smtClean="0"/>
              <a:t/>
            </a:r>
            <a:br>
              <a:rPr lang="fa-IR" dirty="0" smtClean="0"/>
            </a:br>
            <a:endParaRPr lang="en-US" sz="3100" dirty="0">
              <a:cs typeface="B Lotus" pitchFamily="2" charset="-78"/>
            </a:endParaRPr>
          </a:p>
        </p:txBody>
      </p:sp>
      <p:sp>
        <p:nvSpPr>
          <p:cNvPr id="5121" name="Rectangle 1"/>
          <p:cNvSpPr>
            <a:spLocks noChangeArrowheads="1"/>
          </p:cNvSpPr>
          <p:nvPr/>
        </p:nvSpPr>
        <p:spPr bwMode="auto">
          <a:xfrm>
            <a:off x="259307" y="738658"/>
            <a:ext cx="11405824"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b="1" i="0" u="none" strike="noStrike" cap="none" normalizeH="0" baseline="0" dirty="0" smtClean="0">
                <a:ln>
                  <a:noFill/>
                </a:ln>
                <a:solidFill>
                  <a:schemeClr val="tx1"/>
                </a:solidFill>
                <a:effectLst/>
                <a:latin typeface="Arial" pitchFamily="34" charset="0"/>
                <a:cs typeface="B Lotus" pitchFamily="2" charset="-78"/>
              </a:rPr>
              <a:t>نظریه نئوکلاسیک</a:t>
            </a: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lang="fa-IR" sz="2800" dirty="0" smtClean="0">
                <a:latin typeface="Arial" pitchFamily="34" charset="0"/>
                <a:cs typeface="B Lotus" pitchFamily="2" charset="-78"/>
              </a:rPr>
              <a:t>این نظریه توسط التون میوبامطالعاتی که درکارخانه هاثورن انجام دادبنیانگذاری شد.این مطالعات تأثیر تنظیم روابط انسانی درهرسازمان رااثبات کردونشان دادکه عملکرد کارکنان بی شک به عوامل روانشناختی واجتماعی ،بیشترازشرایط فیزیکی محل کارمربوط می شود.</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800" i="0" u="none" strike="noStrike" cap="none" normalizeH="0" baseline="0" dirty="0" smtClean="0">
                <a:ln>
                  <a:noFill/>
                </a:ln>
                <a:solidFill>
                  <a:schemeClr val="tx1"/>
                </a:solidFill>
                <a:effectLst/>
                <a:latin typeface="Arial" pitchFamily="34" charset="0"/>
                <a:cs typeface="B Lotus" pitchFamily="2" charset="-78"/>
              </a:rPr>
              <a:t>باتوجه به اینکه دراین نظریه انسان موجودی عاطفی محسوب می شود،شیوه</a:t>
            </a:r>
            <a:r>
              <a:rPr kumimoji="0" lang="fa-IR" sz="2800" i="0" u="none" strike="noStrike" cap="none" normalizeH="0" dirty="0" smtClean="0">
                <a:ln>
                  <a:noFill/>
                </a:ln>
                <a:solidFill>
                  <a:schemeClr val="tx1"/>
                </a:solidFill>
                <a:effectLst/>
                <a:latin typeface="Arial" pitchFamily="34" charset="0"/>
                <a:cs typeface="B Lotus" pitchFamily="2" charset="-78"/>
              </a:rPr>
              <a:t> سرپرستی ومدیریت می تواندنقش مهمی درتقویت روحیه کارکنان وافزایش بهره وری داشته باشد. </a:t>
            </a:r>
            <a:endParaRPr kumimoji="0" lang="fa-IR" sz="2800" i="0" u="none" strike="noStrike" cap="none" normalizeH="0" baseline="0" dirty="0" smtClean="0">
              <a:ln>
                <a:noFill/>
              </a:ln>
              <a:solidFill>
                <a:schemeClr val="tx1"/>
              </a:solidFill>
              <a:effectLst/>
              <a:latin typeface="Arial" pitchFamily="34" charset="0"/>
              <a:cs typeface="B Lotus" pitchFamily="2" charset="-78"/>
            </a:endParaRPr>
          </a:p>
        </p:txBody>
      </p:sp>
      <p:sp>
        <p:nvSpPr>
          <p:cNvPr id="2" name="Rectangle 1"/>
          <p:cNvSpPr>
            <a:spLocks noChangeArrowheads="1"/>
          </p:cNvSpPr>
          <p:nvPr/>
        </p:nvSpPr>
        <p:spPr bwMode="auto">
          <a:xfrm>
            <a:off x="309282" y="268941"/>
            <a:ext cx="1155102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ea typeface="Calibri" pitchFamily="34" charset="0"/>
              <a:cs typeface="B Lotus" pitchFamily="2" charset="-78"/>
            </a:endParaRPr>
          </a:p>
        </p:txBody>
      </p:sp>
      <p:sp>
        <p:nvSpPr>
          <p:cNvPr id="9" name="Rectangle 8"/>
          <p:cNvSpPr/>
          <p:nvPr/>
        </p:nvSpPr>
        <p:spPr>
          <a:xfrm>
            <a:off x="282388" y="2177157"/>
            <a:ext cx="11215134" cy="954107"/>
          </a:xfrm>
          <a:prstGeom prst="rect">
            <a:avLst/>
          </a:prstGeom>
        </p:spPr>
        <p:txBody>
          <a:bodyPr wrap="square">
            <a:spAutoFit/>
          </a:bodyPr>
          <a:lstStyle/>
          <a:p>
            <a:pPr lvl="0" algn="r" rtl="1" eaLnBrk="0" fontAlgn="base" hangingPunct="0">
              <a:spcBef>
                <a:spcPct val="0"/>
              </a:spcBef>
              <a:spcAft>
                <a:spcPct val="0"/>
              </a:spcAft>
            </a:pPr>
            <a:endParaRPr lang="fa-IR" sz="2800" dirty="0" smtClean="0">
              <a:latin typeface="Arial" pitchFamily="34" charset="0"/>
              <a:ea typeface="Calibri" pitchFamily="34" charset="0"/>
              <a:cs typeface="B Lotus" pitchFamily="2" charset="-78"/>
            </a:endParaRPr>
          </a:p>
          <a:p>
            <a:pPr lvl="0" algn="r" rtl="1" eaLnBrk="0" fontAlgn="base" hangingPunct="0">
              <a:spcBef>
                <a:spcPct val="0"/>
              </a:spcBef>
              <a:spcAft>
                <a:spcPct val="0"/>
              </a:spcAft>
            </a:pPr>
            <a:endParaRPr lang="fa-IR" sz="2800" dirty="0" smtClean="0">
              <a:latin typeface="Arial" pitchFamily="34" charset="0"/>
              <a:cs typeface="B Lotus" pitchFamily="2" charset="-78"/>
            </a:endParaRPr>
          </a:p>
        </p:txBody>
      </p:sp>
    </p:spTree>
    <p:extLst>
      <p:ext uri="{BB962C8B-B14F-4D97-AF65-F5344CB8AC3E}">
        <p14:creationId xmlns:p14="http://schemas.microsoft.com/office/powerpoint/2010/main" xmlns="" val="357446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93193"/>
            <a:ext cx="9144000" cy="2038727"/>
          </a:xfrm>
        </p:spPr>
        <p:txBody>
          <a:bodyPr>
            <a:normAutofit/>
          </a:bodyPr>
          <a:lstStyle/>
          <a:p>
            <a:pPr lvl="0">
              <a:spcBef>
                <a:spcPts val="1000"/>
              </a:spcBef>
            </a:pPr>
            <a:r>
              <a:rPr lang="fa-IR" sz="2800" b="1" dirty="0" smtClean="0">
                <a:cs typeface="B Lotus" panose="00000400000000000000" pitchFamily="2" charset="-78"/>
              </a:rPr>
              <a:t>پایان </a:t>
            </a:r>
            <a:r>
              <a:rPr lang="fa-IR" sz="2800" b="1" smtClean="0">
                <a:cs typeface="B Lotus" panose="00000400000000000000" pitchFamily="2" charset="-78"/>
              </a:rPr>
              <a:t>جلسه چهارم</a:t>
            </a:r>
            <a:r>
              <a:rPr lang="fa-IR" sz="2800" b="1" dirty="0">
                <a:cs typeface="B Lotus" panose="00000400000000000000" pitchFamily="2" charset="-78"/>
              </a:rPr>
              <a:t/>
            </a:r>
            <a:br>
              <a:rPr lang="fa-IR" sz="2800" b="1" dirty="0">
                <a:cs typeface="B Lotus" panose="00000400000000000000" pitchFamily="2" charset="-78"/>
              </a:rPr>
            </a:br>
            <a:r>
              <a:rPr lang="fa-IR" sz="2800" b="1" dirty="0" smtClean="0">
                <a:cs typeface="B Lotus" panose="00000400000000000000" pitchFamily="2" charset="-78"/>
              </a:rPr>
              <a:t/>
            </a:r>
            <a:br>
              <a:rPr lang="fa-IR" sz="2800" b="1" dirty="0" smtClean="0">
                <a:cs typeface="B Lotus" panose="00000400000000000000" pitchFamily="2" charset="-78"/>
              </a:rPr>
            </a:br>
            <a:r>
              <a:rPr lang="fa-IR" sz="2800" b="1" dirty="0" smtClean="0">
                <a:cs typeface="B Lotus" panose="00000400000000000000" pitchFamily="2" charset="-78"/>
              </a:rPr>
              <a:t>سالم وتندرست باشید</a:t>
            </a:r>
            <a:endParaRPr lang="en-US" sz="2800" b="1" dirty="0">
              <a:cs typeface="B Lotus" panose="00000400000000000000" pitchFamily="2" charset="-78"/>
            </a:endParaRPr>
          </a:p>
        </p:txBody>
      </p:sp>
      <p:sp>
        <p:nvSpPr>
          <p:cNvPr id="3" name="Subtitle 2"/>
          <p:cNvSpPr>
            <a:spLocks noGrp="1"/>
          </p:cNvSpPr>
          <p:nvPr>
            <p:ph type="subTitle" idx="1"/>
          </p:nvPr>
        </p:nvSpPr>
        <p:spPr>
          <a:xfrm flipV="1">
            <a:off x="1524000" y="5257799"/>
            <a:ext cx="9144000" cy="1400577"/>
          </a:xfrm>
        </p:spPr>
        <p:txBody>
          <a:bodyPr/>
          <a:lstStyle/>
          <a:p>
            <a:endParaRPr lang="fa-IR" dirty="0" smtClean="0"/>
          </a:p>
          <a:p>
            <a:endParaRPr lang="fa-IR" dirty="0"/>
          </a:p>
          <a:p>
            <a:endParaRPr lang="en-US" dirty="0"/>
          </a:p>
        </p:txBody>
      </p:sp>
    </p:spTree>
    <p:extLst>
      <p:ext uri="{BB962C8B-B14F-4D97-AF65-F5344CB8AC3E}">
        <p14:creationId xmlns:p14="http://schemas.microsoft.com/office/powerpoint/2010/main" xmlns="" val="1165409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238</Words>
  <Application>Microsoft Office PowerPoint</Application>
  <PresentationFormat>Custom</PresentationFormat>
  <Paragraphs>42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گروه عمومی  آموزشکده قدسیه ساری    درس سرپرستی سازمان   جلسه چهارم    مدرس: مهرانگیز خادملو </vt:lpstr>
      <vt:lpstr>Slide 2</vt:lpstr>
      <vt:lpstr>Slide 3</vt:lpstr>
      <vt:lpstr>  </vt:lpstr>
      <vt:lpstr>   </vt:lpstr>
      <vt:lpstr>پایان جلسه چهارم  سالم وتندرست باشید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گروه تربیت کودک   آموزشکده قدسیه ساری    درس برنامه ریزی پیش ازدبستان   مدرس: مهرانگیز خادملو</dc:title>
  <dc:creator>M KH</dc:creator>
  <cp:lastModifiedBy>M KH</cp:lastModifiedBy>
  <cp:revision>86</cp:revision>
  <dcterms:created xsi:type="dcterms:W3CDTF">2020-03-06T13:05:04Z</dcterms:created>
  <dcterms:modified xsi:type="dcterms:W3CDTF">2020-03-08T10:45:07Z</dcterms:modified>
</cp:coreProperties>
</file>