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0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EF658-B744-4771-89DE-6554FC9CF006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ED90E-6E1A-4644-ABFD-C5A4802F91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7A87-6876-434C-A87B-FD1DC1695945}" type="datetimeFigureOut">
              <a:rPr lang="en-US" smtClean="0"/>
              <a:pPr/>
              <a:t>3/5/2020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C46ED-3A6F-4DA6-BC0B-616BEB3D3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/>
          <a:lstStyle/>
          <a:p>
            <a:r>
              <a:rPr lang="fa-IR" dirty="0" smtClean="0"/>
              <a:t>جلسه سوم تدریس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420888"/>
            <a:ext cx="6768752" cy="3816424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fa-IR" b="1" dirty="0" smtClean="0">
                <a:solidFill>
                  <a:schemeClr val="tx1"/>
                </a:solidFill>
              </a:rPr>
              <a:t>ادامه فصل دوم</a:t>
            </a:r>
          </a:p>
          <a:p>
            <a:pPr rtl="1"/>
            <a:r>
              <a:rPr lang="fa-IR" dirty="0" smtClean="0">
                <a:solidFill>
                  <a:schemeClr val="tx1"/>
                </a:solidFill>
              </a:rPr>
              <a:t>هزینه یابی استاندارد </a:t>
            </a:r>
          </a:p>
          <a:p>
            <a:pPr rtl="1"/>
            <a:endParaRPr lang="fa-IR" dirty="0" smtClean="0">
              <a:solidFill>
                <a:schemeClr val="tx1"/>
              </a:solidFill>
            </a:endParaRPr>
          </a:p>
          <a:p>
            <a:pPr rtl="1"/>
            <a:r>
              <a:rPr lang="fa-IR" dirty="0" smtClean="0">
                <a:solidFill>
                  <a:srgbClr val="FF0000"/>
                </a:solidFill>
              </a:rPr>
              <a:t>جلسه سوم تدریس</a:t>
            </a:r>
          </a:p>
          <a:p>
            <a:pPr rtl="1"/>
            <a:endParaRPr lang="fa-IR" dirty="0" smtClean="0">
              <a:solidFill>
                <a:schemeClr val="tx1"/>
              </a:solidFill>
            </a:endParaRPr>
          </a:p>
          <a:p>
            <a:pPr rtl="1"/>
            <a:endParaRPr lang="fa-IR" dirty="0" smtClean="0">
              <a:solidFill>
                <a:schemeClr val="tx1"/>
              </a:solidFill>
            </a:endParaRPr>
          </a:p>
          <a:p>
            <a:pPr rtl="1"/>
            <a:endParaRPr lang="fa-IR" dirty="0" smtClean="0">
              <a:solidFill>
                <a:schemeClr val="tx1"/>
              </a:solidFill>
            </a:endParaRPr>
          </a:p>
          <a:p>
            <a:pPr rtl="1"/>
            <a:r>
              <a:rPr lang="fa-IR" dirty="0" smtClean="0">
                <a:solidFill>
                  <a:schemeClr val="tx1"/>
                </a:solidFill>
              </a:rPr>
              <a:t>تنظیم : سیده فاطمه رسولی نسب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2339752" y="332656"/>
            <a:ext cx="4464496" cy="1944216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 smtClean="0">
                <a:solidFill>
                  <a:schemeClr val="tx1"/>
                </a:solidFill>
              </a:rPr>
              <a:t>بسمه تعالی</a:t>
            </a:r>
            <a:r>
              <a:rPr lang="fa-IR" sz="4000" dirty="0" smtClean="0">
                <a:solidFill>
                  <a:schemeClr val="tx1"/>
                </a:solidFill>
              </a:rPr>
              <a:t>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rgbClr val="FF0000"/>
                </a:solidFill>
              </a:rPr>
              <a:t>تمرین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579296" cy="5505475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2400" dirty="0" smtClean="0"/>
              <a:t>1- اطلاعات زیر مربوط به عملیات شرکت تولیدی مشهد می باشد :</a:t>
            </a:r>
          </a:p>
          <a:p>
            <a:pPr algn="r" rtl="1">
              <a:buNone/>
            </a:pPr>
            <a:r>
              <a:rPr lang="fa-IR" sz="2000" dirty="0" smtClean="0"/>
              <a:t>ظرفیت عادی تولید   12،500 ساعت</a:t>
            </a:r>
          </a:p>
          <a:p>
            <a:pPr algn="r" rtl="1">
              <a:buNone/>
            </a:pPr>
            <a:r>
              <a:rPr lang="fa-IR" sz="2000" dirty="0" smtClean="0"/>
              <a:t>سربار ثابت برآورد شده کارخانه  500،000 ریال</a:t>
            </a:r>
          </a:p>
          <a:p>
            <a:pPr algn="r" rtl="1">
              <a:buNone/>
            </a:pPr>
            <a:r>
              <a:rPr lang="fa-IR" sz="2000" dirty="0" smtClean="0"/>
              <a:t>سربار متغیر برآورد شده کارخانه 900،000 ریال</a:t>
            </a:r>
          </a:p>
          <a:p>
            <a:pPr algn="r" rtl="1">
              <a:buNone/>
            </a:pPr>
            <a:r>
              <a:rPr lang="fa-IR" sz="2000" dirty="0" smtClean="0"/>
              <a:t>اطلاعات واقعی :</a:t>
            </a:r>
          </a:p>
          <a:p>
            <a:pPr algn="r" rtl="1">
              <a:buNone/>
            </a:pPr>
            <a:r>
              <a:rPr lang="fa-IR" sz="2000" dirty="0" smtClean="0"/>
              <a:t>ساعت کارکرد   9،300 ساعت</a:t>
            </a:r>
          </a:p>
          <a:p>
            <a:pPr algn="r" rtl="1">
              <a:buNone/>
            </a:pPr>
            <a:r>
              <a:rPr lang="fa-IR" sz="2000" dirty="0" smtClean="0"/>
              <a:t>سربار کارخانه : ثابت 507،500 ریال             متغیر 890،000 ریال</a:t>
            </a:r>
          </a:p>
          <a:p>
            <a:pPr algn="r" rtl="1">
              <a:buNone/>
            </a:pPr>
            <a:r>
              <a:rPr lang="fa-IR" sz="2000" dirty="0" smtClean="0"/>
              <a:t>ساعت کار استاندارد برای تولید واقعی  10،300 ساعت </a:t>
            </a:r>
          </a:p>
          <a:p>
            <a:pPr algn="r" rtl="1">
              <a:buNone/>
            </a:pPr>
            <a:r>
              <a:rPr lang="fa-IR" sz="2000" dirty="0" smtClean="0"/>
              <a:t>مطلوب است :</a:t>
            </a:r>
          </a:p>
          <a:p>
            <a:pPr algn="r" rtl="1">
              <a:buNone/>
            </a:pPr>
            <a:r>
              <a:rPr lang="fa-IR" sz="2000" dirty="0" smtClean="0"/>
              <a:t>الف – محاسبه نرخ سربار ثابت و متغیر و کل</a:t>
            </a:r>
          </a:p>
          <a:p>
            <a:pPr algn="r" rtl="1">
              <a:buNone/>
            </a:pPr>
            <a:r>
              <a:rPr lang="fa-IR" sz="2000" dirty="0" smtClean="0"/>
              <a:t>ب – محاسبه انحراف کل سربار و تفکیک آن به روش 4 انحرافی </a:t>
            </a:r>
          </a:p>
          <a:p>
            <a:pPr algn="r" rtl="1">
              <a:buNone/>
            </a:pPr>
            <a:endParaRPr lang="en-US" sz="2400" dirty="0"/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/>
          </a:bodyPr>
          <a:lstStyle/>
          <a:p>
            <a:pPr algn="r" rtl="1"/>
            <a:r>
              <a:rPr lang="fa-IR" sz="2400" dirty="0" smtClean="0">
                <a:solidFill>
                  <a:srgbClr val="FF0000"/>
                </a:solidFill>
              </a:rPr>
              <a:t>تمرین :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5577483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2400" dirty="0" smtClean="0"/>
              <a:t>2- </a:t>
            </a:r>
            <a:r>
              <a:rPr lang="fa-IR" sz="2000" dirty="0" smtClean="0"/>
              <a:t>شرکت تولیدی سهیل برای هزینه یابی محصولات خود از سیستم هزینه یابی استاندارد استفاده می کند. کارت استاندارد تولید یک واحد محصول شرکت به قرار زیر است :</a:t>
            </a:r>
          </a:p>
          <a:p>
            <a:pPr algn="r" rtl="1">
              <a:buNone/>
            </a:pPr>
            <a:r>
              <a:rPr lang="fa-IR" sz="2400" dirty="0" smtClean="0"/>
              <a:t>   شرح          مقدار         نرخ           مبلغ  </a:t>
            </a:r>
          </a:p>
          <a:p>
            <a:pPr algn="r" rtl="1">
              <a:buNone/>
            </a:pPr>
            <a:r>
              <a:rPr lang="fa-IR" sz="2400" dirty="0" smtClean="0"/>
              <a:t> </a:t>
            </a:r>
            <a:r>
              <a:rPr lang="fa-IR" sz="1400" dirty="0" smtClean="0"/>
              <a:t>مواد اولیه مستقیم         10 کیلو                 500 ریال           5،000 ریال </a:t>
            </a:r>
          </a:p>
          <a:p>
            <a:pPr algn="r" rtl="1">
              <a:buNone/>
            </a:pPr>
            <a:r>
              <a:rPr lang="fa-IR" sz="1400" dirty="0" smtClean="0"/>
              <a:t>دستمزد مستقیم             5 ساعت                 1،000 ریال        5،000 </a:t>
            </a:r>
          </a:p>
          <a:p>
            <a:pPr algn="r" rtl="1">
              <a:buNone/>
            </a:pPr>
            <a:r>
              <a:rPr lang="fa-IR" sz="1400" dirty="0" smtClean="0"/>
              <a:t>سربار متغیر ساخت       5 ساعت                 200 ریال           1،000</a:t>
            </a:r>
          </a:p>
          <a:p>
            <a:pPr algn="r" rtl="1">
              <a:buNone/>
            </a:pPr>
            <a:r>
              <a:rPr lang="fa-IR" sz="1400" dirty="0" smtClean="0"/>
              <a:t>سربار ثابت ساخت        5 ساعت                 300 ریال           1،500</a:t>
            </a:r>
          </a:p>
          <a:p>
            <a:pPr algn="r" rtl="1">
              <a:buNone/>
            </a:pPr>
            <a:endParaRPr lang="fa-IR" sz="1400" dirty="0" smtClean="0"/>
          </a:p>
          <a:p>
            <a:pPr algn="r" rtl="1">
              <a:buNone/>
            </a:pPr>
            <a:r>
              <a:rPr lang="fa-IR" sz="2000" dirty="0" smtClean="0"/>
              <a:t>توضیح اینکه ظرفیت بودجه شده ماهانه 8،000 واحد می باشد . اطلاعات زیر مربوط به عملیات آبان ماه 96 می باشد :</a:t>
            </a:r>
          </a:p>
          <a:p>
            <a:pPr algn="r" rtl="1">
              <a:buNone/>
            </a:pPr>
            <a:r>
              <a:rPr lang="fa-IR" sz="2000" dirty="0" smtClean="0"/>
              <a:t>الف- مقدار تولید آبان ماه 10،000 واحد می باشد .</a:t>
            </a:r>
          </a:p>
          <a:p>
            <a:pPr algn="r" rtl="1">
              <a:buNone/>
            </a:pPr>
            <a:r>
              <a:rPr lang="fa-IR" sz="2000" dirty="0" smtClean="0"/>
              <a:t>ب- مواد مستقیم خریداری شده 130،000 کیلو از قرار هر کیلو 470 ریال</a:t>
            </a:r>
          </a:p>
          <a:p>
            <a:pPr algn="r" rtl="1">
              <a:buNone/>
            </a:pPr>
            <a:r>
              <a:rPr lang="fa-IR" sz="2000" dirty="0" smtClean="0"/>
              <a:t>پ- مواد مستقیم مصرفی طی دوره  95،000 کیلو</a:t>
            </a:r>
          </a:p>
          <a:p>
            <a:pPr algn="r" rtl="1">
              <a:buNone/>
            </a:pPr>
            <a:r>
              <a:rPr lang="fa-IR" sz="2000" dirty="0" smtClean="0"/>
              <a:t>ج – ساعت کارکرد واقعی 54،000 ساعت جمعاً به مبلغ 48،600،000 ریال </a:t>
            </a:r>
          </a:p>
          <a:p>
            <a:pPr algn="r" rtl="1">
              <a:buNone/>
            </a:pPr>
            <a:r>
              <a:rPr lang="fa-IR" sz="2000" dirty="0" smtClean="0"/>
              <a:t>د – سربار واقعی کارخانه : ثابت 13،000،000 ریال         متغیر 14،000،000 ریال</a:t>
            </a:r>
          </a:p>
          <a:p>
            <a:pPr algn="r" rtl="1">
              <a:buNone/>
            </a:pPr>
            <a:r>
              <a:rPr lang="fa-IR" sz="2000" dirty="0" smtClean="0"/>
              <a:t>مطلوب است : محاسبه انحرافات مواد ، دستمزد ، سربار به روش 4 انحرافی </a:t>
            </a: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596336" y="213285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588224" y="2132856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292080" y="213285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707904" y="213285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انحرافات سربار ساخت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857403"/>
          </a:xfrm>
        </p:spPr>
        <p:txBody>
          <a:bodyPr/>
          <a:lstStyle/>
          <a:p>
            <a:pPr algn="r" rtl="1">
              <a:buNone/>
            </a:pPr>
            <a:r>
              <a:rPr lang="fa-IR" dirty="0" smtClean="0"/>
              <a:t>انحراف کل سربار تفاوت بین سربار جذب شده در سیستم هزینه یابی استاندارد و سربار واقعی می باشد و با استفاده از رابطه زیر به دست می آید :</a:t>
            </a:r>
          </a:p>
          <a:p>
            <a:pPr rtl="1">
              <a:buNone/>
            </a:pPr>
            <a:r>
              <a:rPr lang="fa-IR" dirty="0" smtClean="0"/>
              <a:t> </a:t>
            </a:r>
            <a:r>
              <a:rPr lang="fa-IR" sz="2800" dirty="0" smtClean="0"/>
              <a:t>سربار واقعی - سربار جذب شده اس=انحراف کل سربا</a:t>
            </a:r>
            <a:r>
              <a:rPr lang="fa-IR" dirty="0" smtClean="0"/>
              <a:t>ر</a:t>
            </a:r>
          </a:p>
          <a:p>
            <a:pPr rtl="1">
              <a:buNone/>
            </a:pPr>
            <a:r>
              <a:rPr lang="fa-IR" sz="2400" dirty="0" smtClean="0"/>
              <a:t>سربار واقعی -(نرخ اس سربار ×ساعت کار اس برای تولید واقعی)=انحراف کل سربار</a:t>
            </a:r>
          </a:p>
          <a:p>
            <a:pPr algn="r" rtl="1">
              <a:buNone/>
            </a:pPr>
            <a:endParaRPr lang="fa-IR" sz="2400" dirty="0" smtClean="0"/>
          </a:p>
          <a:p>
            <a:pPr algn="r" rtl="1">
              <a:buNone/>
            </a:pPr>
            <a:r>
              <a:rPr lang="fa-IR" sz="2400" dirty="0" smtClean="0"/>
              <a:t>تجزیه و تحلیل انحراف کل سربار را می توان از طریق روش های زیر انجام داد:</a:t>
            </a:r>
          </a:p>
          <a:p>
            <a:pPr algn="r" rtl="1">
              <a:buNone/>
            </a:pPr>
            <a:r>
              <a:rPr lang="fa-IR" sz="2400" dirty="0" smtClean="0"/>
              <a:t>الف- روش دوانحرافی</a:t>
            </a:r>
          </a:p>
          <a:p>
            <a:pPr algn="r" rtl="1">
              <a:buNone/>
            </a:pPr>
            <a:r>
              <a:rPr lang="fa-IR" sz="2400" dirty="0" smtClean="0"/>
              <a:t>ب – روش سه احرافی</a:t>
            </a:r>
          </a:p>
          <a:p>
            <a:pPr algn="r" rtl="1">
              <a:buNone/>
            </a:pPr>
            <a:r>
              <a:rPr lang="fa-IR" sz="2400" dirty="0" smtClean="0"/>
              <a:t>ج – روش چهار انحرافی   </a:t>
            </a:r>
            <a:endParaRPr lang="en-US" sz="2400" dirty="0"/>
          </a:p>
        </p:txBody>
      </p:sp>
    </p:spTree>
  </p:cSld>
  <p:clrMapOvr>
    <a:masterClrMapping/>
  </p:clrMapOvr>
  <p:transition advTm="2000"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</a:rPr>
              <a:t>مروری بر صنعتی 1: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rtl="1">
              <a:buNone/>
            </a:pPr>
            <a:r>
              <a:rPr lang="fa-IR" sz="2400" dirty="0" smtClean="0"/>
              <a:t> سربار متغیر+سربار ثابت = سربار</a:t>
            </a:r>
          </a:p>
          <a:p>
            <a:pPr rtl="1">
              <a:buNone/>
            </a:pPr>
            <a:r>
              <a:rPr lang="fa-IR" sz="2400" dirty="0" smtClean="0"/>
              <a:t>           </a:t>
            </a:r>
          </a:p>
          <a:p>
            <a:pPr rtl="1">
              <a:buNone/>
            </a:pPr>
            <a:r>
              <a:rPr lang="fa-IR" sz="2400" dirty="0" smtClean="0"/>
              <a:t> ساعت کار برآوردی÷ سربار برآوردی = نرخ جذب سربار</a:t>
            </a:r>
          </a:p>
          <a:p>
            <a:pPr rtl="1">
              <a:buNone/>
            </a:pPr>
            <a:endParaRPr lang="fa-IR" sz="2400" dirty="0" smtClean="0"/>
          </a:p>
          <a:p>
            <a:pPr rtl="1">
              <a:buNone/>
            </a:pPr>
            <a:r>
              <a:rPr lang="fa-IR" sz="2400" dirty="0" smtClean="0"/>
              <a:t>نرخ سربار متغیر+ نرخ سربار ثابت = نرخ جذب سربار</a:t>
            </a:r>
          </a:p>
          <a:p>
            <a:pPr rtl="1">
              <a:buNone/>
            </a:pPr>
            <a:r>
              <a:rPr lang="fa-IR" sz="2400" dirty="0" smtClean="0"/>
              <a:t>ساعت کار برآوردی ÷ سربار ثابت برآوردی= نرخ سربار ثابت</a:t>
            </a:r>
          </a:p>
          <a:p>
            <a:pPr rtl="1">
              <a:buNone/>
            </a:pPr>
            <a:r>
              <a:rPr lang="fa-IR" sz="2400" dirty="0" smtClean="0"/>
              <a:t> ساعت کار برآوردی÷ سربار متغیر برآوردی = نرخ سربار متغیر</a:t>
            </a:r>
          </a:p>
          <a:p>
            <a:pPr rtl="1">
              <a:buNone/>
            </a:pPr>
            <a:endParaRPr lang="fa-IR" sz="2400" dirty="0" smtClean="0"/>
          </a:p>
          <a:p>
            <a:pPr rtl="1">
              <a:buNone/>
            </a:pPr>
            <a:r>
              <a:rPr lang="fa-IR" sz="2400" dirty="0" smtClean="0"/>
              <a:t>نرخ جذب سربار × ساعت کار واقعی= سربار جذب شده</a:t>
            </a:r>
          </a:p>
          <a:p>
            <a:pPr rtl="1">
              <a:buNone/>
            </a:pPr>
            <a:r>
              <a:rPr lang="fa-IR" sz="2000" dirty="0" smtClean="0"/>
              <a:t> نرخ جذب سربار ×ساعت کاراس برای تولی واقعی = سربار جذب شده استاندارد     </a:t>
            </a:r>
            <a:endParaRPr lang="en-US" sz="2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4" imgW="11412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9" name="Equation" r:id="rId5" imgW="114120" imgH="215640" progId="Equation.3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a-IR" sz="3600" dirty="0" smtClean="0">
                <a:solidFill>
                  <a:srgbClr val="FF0000"/>
                </a:solidFill>
              </a:rPr>
              <a:t>تجزیه و تحلیل سربار بر اساس روش دو انحرافی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785395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2400" dirty="0" smtClean="0"/>
              <a:t>در روش دو انحرافی انحراف کل سربار به دو انحراف زیر تفکیک می شود : </a:t>
            </a:r>
          </a:p>
          <a:p>
            <a:pPr algn="r" rtl="1">
              <a:buNone/>
            </a:pPr>
            <a:r>
              <a:rPr lang="fa-IR" sz="2400" dirty="0" smtClean="0"/>
              <a:t>1- انحراف قابل کنترل سربار </a:t>
            </a:r>
          </a:p>
          <a:p>
            <a:pPr algn="r" rtl="1">
              <a:buNone/>
            </a:pPr>
            <a:r>
              <a:rPr lang="fa-IR" sz="2400" dirty="0" smtClean="0"/>
              <a:t>2- انحراف حجم سربار </a:t>
            </a:r>
          </a:p>
          <a:p>
            <a:pPr rtl="1">
              <a:buNone/>
            </a:pPr>
            <a:r>
              <a:rPr lang="fa-IR" sz="2400" dirty="0" smtClean="0"/>
              <a:t> </a:t>
            </a:r>
            <a:r>
              <a:rPr lang="fa-IR" sz="2000" dirty="0" smtClean="0"/>
              <a:t>سربار واقعی - بودجه مجاز سربار بر اساس ساعت کار اس=انحراف قابل کنترل سربار</a:t>
            </a:r>
          </a:p>
          <a:p>
            <a:pPr rtl="1">
              <a:buNone/>
            </a:pPr>
            <a:r>
              <a:rPr lang="fa-IR" sz="1600" dirty="0" smtClean="0"/>
              <a:t> سربار واقعی -</a:t>
            </a:r>
            <a:r>
              <a:rPr lang="en-US" sz="1600" dirty="0" smtClean="0"/>
              <a:t>]</a:t>
            </a:r>
            <a:r>
              <a:rPr lang="fa-IR" sz="1600" dirty="0" smtClean="0"/>
              <a:t>سربار ثابت بودجه شده+(نرخ سربار متغیر×ساعت کار اس برای تولید واقعی </a:t>
            </a:r>
            <a:r>
              <a:rPr lang="en-US" sz="1600" dirty="0" smtClean="0"/>
              <a:t>[(</a:t>
            </a:r>
            <a:r>
              <a:rPr lang="fa-IR" sz="1600" dirty="0" smtClean="0"/>
              <a:t>=انحراف قابل کنترل سربار </a:t>
            </a:r>
          </a:p>
          <a:p>
            <a:pPr rtl="1">
              <a:buNone/>
            </a:pPr>
            <a:endParaRPr lang="fa-IR" sz="2000" dirty="0" smtClean="0"/>
          </a:p>
          <a:p>
            <a:pPr rtl="1">
              <a:buNone/>
            </a:pPr>
            <a:r>
              <a:rPr lang="fa-IR" sz="2000" dirty="0" smtClean="0"/>
              <a:t>بودجه مجاز سربار براساس ساعت کار اس  - سربار جذب شده اس=انحراف حجم سربار</a:t>
            </a:r>
          </a:p>
          <a:p>
            <a:pPr rtl="1">
              <a:buNone/>
            </a:pPr>
            <a:r>
              <a:rPr lang="fa-IR" sz="2000" dirty="0" smtClean="0"/>
              <a:t>نرخ سربار ثابت  (ساعت کار بودجه شده  - ساعت کار اس برای تولید واقعی)= انحراف حجم سربار   </a:t>
            </a:r>
            <a:endParaRPr lang="en-US" sz="2000" dirty="0"/>
          </a:p>
        </p:txBody>
      </p:sp>
    </p:spTree>
  </p:cSld>
  <p:clrMapOvr>
    <a:masterClrMapping/>
  </p:clrMapOvr>
  <p:transition advTm="2000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solidFill>
                  <a:srgbClr val="FF0000"/>
                </a:solidFill>
              </a:rPr>
              <a:t>مثال از انحراف سربار به روش دو انحرافی: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20688"/>
            <a:ext cx="8856984" cy="6048672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2400" dirty="0" smtClean="0"/>
              <a:t>اطلاعات مربوط به شرکت دلتا به شرح زیر است :</a:t>
            </a:r>
          </a:p>
          <a:p>
            <a:pPr algn="r" rtl="1">
              <a:buNone/>
            </a:pPr>
            <a:r>
              <a:rPr lang="fa-IR" sz="1600" dirty="0" smtClean="0"/>
              <a:t>تولیدواقعی 10،000 واحد </a:t>
            </a:r>
          </a:p>
          <a:p>
            <a:pPr algn="r" rtl="1">
              <a:buNone/>
            </a:pPr>
            <a:r>
              <a:rPr lang="fa-IR" sz="1600" dirty="0" smtClean="0"/>
              <a:t>ساعت کار واقعی 20،400 ساعت </a:t>
            </a:r>
          </a:p>
          <a:p>
            <a:pPr algn="r" rtl="1">
              <a:buNone/>
            </a:pPr>
            <a:r>
              <a:rPr lang="fa-IR" sz="1600" dirty="0" smtClean="0"/>
              <a:t>هزینه واقعی سربار 2،040،000 ریال</a:t>
            </a:r>
          </a:p>
          <a:p>
            <a:pPr algn="r" rtl="1">
              <a:buNone/>
            </a:pPr>
            <a:r>
              <a:rPr lang="fa-IR" sz="1600" dirty="0" smtClean="0"/>
              <a:t>ساعت اس برای تولید یک واحد محصول 2 ساعت </a:t>
            </a:r>
          </a:p>
          <a:p>
            <a:pPr algn="r" rtl="1">
              <a:buNone/>
            </a:pPr>
            <a:r>
              <a:rPr lang="fa-IR" sz="1600" dirty="0" smtClean="0"/>
              <a:t>نرخ سربار 90 ریال بر اساس هر ساعت کار مستقیم</a:t>
            </a:r>
          </a:p>
          <a:p>
            <a:pPr algn="r" rtl="1">
              <a:buNone/>
            </a:pPr>
            <a:r>
              <a:rPr lang="fa-IR" sz="1600" dirty="0" smtClean="0"/>
              <a:t>سربار ثابت بودجه شده 1،200،000 ریال </a:t>
            </a:r>
          </a:p>
          <a:p>
            <a:pPr algn="r" rtl="1">
              <a:buNone/>
            </a:pPr>
            <a:r>
              <a:rPr lang="fa-IR" sz="1600" dirty="0" smtClean="0"/>
              <a:t>ظرفیت عادی شرکت 24،000 ساعت است .</a:t>
            </a:r>
          </a:p>
          <a:p>
            <a:pPr algn="r" rtl="1">
              <a:buNone/>
            </a:pPr>
            <a:r>
              <a:rPr lang="fa-IR" sz="2000" dirty="0" smtClean="0"/>
              <a:t>مطلوب است : محاسبه انحراف حجم و انحراف قابل کنترل سربار</a:t>
            </a:r>
          </a:p>
          <a:p>
            <a:pPr rtl="1">
              <a:buNone/>
            </a:pPr>
            <a:r>
              <a:rPr lang="fa-IR" sz="2000" dirty="0" smtClean="0"/>
              <a:t>سربار واقعی -(نرخ اس سربار ×ساعت کار اس برای تولید واقعی)=انحراف کل سربار</a:t>
            </a:r>
          </a:p>
          <a:p>
            <a:pPr rtl="1">
              <a:buNone/>
            </a:pPr>
            <a:r>
              <a:rPr lang="fa-IR" sz="2000" dirty="0" smtClean="0"/>
              <a:t> نامساعد (240،000)=2،040،000-(90× 20،000)=انحراف کل سربار </a:t>
            </a:r>
          </a:p>
          <a:p>
            <a:pPr rtl="1">
              <a:buNone/>
            </a:pPr>
            <a:r>
              <a:rPr lang="fa-IR" sz="2000" dirty="0" smtClean="0"/>
              <a:t>20،000=10،000×2=ساعت کار اس برای تولید واقعی </a:t>
            </a:r>
          </a:p>
          <a:p>
            <a:pPr rtl="1">
              <a:buNone/>
            </a:pPr>
            <a:r>
              <a:rPr lang="fa-IR" sz="2000" dirty="0" smtClean="0"/>
              <a:t> </a:t>
            </a:r>
            <a:r>
              <a:rPr lang="fa-IR" sz="1600" dirty="0" smtClean="0"/>
              <a:t>سربار واقعی -</a:t>
            </a:r>
            <a:r>
              <a:rPr lang="en-US" sz="1600" dirty="0" smtClean="0"/>
              <a:t>]</a:t>
            </a:r>
            <a:r>
              <a:rPr lang="fa-IR" sz="1600" dirty="0" smtClean="0"/>
              <a:t>سربار ثابت بودجه شده+(نرخ سربار متغیر×ساعت کار اس برای تولید واقعی </a:t>
            </a:r>
            <a:r>
              <a:rPr lang="en-US" sz="1600" dirty="0" smtClean="0"/>
              <a:t>[(</a:t>
            </a:r>
            <a:r>
              <a:rPr lang="fa-IR" sz="1600" dirty="0" smtClean="0"/>
              <a:t>=انحراف قابل کنترل سربار</a:t>
            </a:r>
          </a:p>
          <a:p>
            <a:pPr rtl="1">
              <a:buNone/>
            </a:pPr>
            <a:r>
              <a:rPr lang="fa-IR" sz="1600" dirty="0" smtClean="0"/>
              <a:t>(40،000)=2،040،000- </a:t>
            </a:r>
            <a:r>
              <a:rPr lang="en-US" sz="1600" dirty="0" smtClean="0"/>
              <a:t>]</a:t>
            </a:r>
            <a:r>
              <a:rPr lang="fa-IR" sz="1600" dirty="0" smtClean="0"/>
              <a:t>1،200،000+(40*×20،000)</a:t>
            </a:r>
            <a:r>
              <a:rPr lang="en-US" sz="1600" dirty="0" smtClean="0"/>
              <a:t>[</a:t>
            </a:r>
            <a:r>
              <a:rPr lang="fa-IR" sz="1600" dirty="0" smtClean="0"/>
              <a:t>=انحراف قابل کنترل سربار </a:t>
            </a:r>
          </a:p>
          <a:p>
            <a:pPr rtl="1">
              <a:buNone/>
            </a:pPr>
            <a:r>
              <a:rPr lang="fa-IR" sz="1600" dirty="0" smtClean="0"/>
              <a:t>50=24،000 /1،200،000=ظرفیت برآوردی /سربار ثابت بودجه شده=</a:t>
            </a:r>
            <a:r>
              <a:rPr lang="en-US" sz="1600" dirty="0" smtClean="0"/>
              <a:t> </a:t>
            </a:r>
            <a:r>
              <a:rPr lang="fa-IR" sz="1600" dirty="0" smtClean="0"/>
              <a:t>نرخ جذب سربارثابت  * </a:t>
            </a:r>
          </a:p>
          <a:p>
            <a:pPr rtl="1">
              <a:buNone/>
            </a:pPr>
            <a:r>
              <a:rPr lang="fa-IR" sz="1600" dirty="0" smtClean="0"/>
              <a:t>40= 50-90  = نرخ سربار متغیر</a:t>
            </a:r>
          </a:p>
          <a:p>
            <a:pPr rtl="1">
              <a:buNone/>
            </a:pPr>
            <a:r>
              <a:rPr lang="fa-IR" sz="1600" dirty="0" smtClean="0"/>
              <a:t>نرخ سربار ثابت  (ساعت کار بودجه شده  - ساعت کار اس برای تولید واقعی)= انحراف حجم سربار</a:t>
            </a:r>
          </a:p>
          <a:p>
            <a:pPr rtl="1">
              <a:buNone/>
            </a:pPr>
            <a:r>
              <a:rPr lang="fa-IR" sz="1600" dirty="0" smtClean="0"/>
              <a:t>200،000=50×(24،000 -20،000) = انحراف حجم سربار </a:t>
            </a:r>
          </a:p>
          <a:p>
            <a:pPr rtl="1">
              <a:buNone/>
            </a:pPr>
            <a:endParaRPr lang="en-US" sz="16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fa-IR" sz="3200" dirty="0" smtClean="0">
                <a:solidFill>
                  <a:srgbClr val="FF0000"/>
                </a:solidFill>
              </a:rPr>
              <a:t>تجزیه و تحلیل سربار براساس روش سه انحرافی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4857403"/>
          </a:xfrm>
        </p:spPr>
        <p:txBody>
          <a:bodyPr/>
          <a:lstStyle/>
          <a:p>
            <a:pPr algn="r">
              <a:buNone/>
            </a:pPr>
            <a:r>
              <a:rPr lang="fa-IR" sz="2400" dirty="0" smtClean="0"/>
              <a:t>در روش سه انحرافی انحراف کل سربار به سه انحراف زیر تفکیک می شود </a:t>
            </a:r>
            <a:r>
              <a:rPr lang="fa-IR" dirty="0" smtClean="0"/>
              <a:t>: </a:t>
            </a:r>
          </a:p>
          <a:p>
            <a:pPr algn="r">
              <a:buNone/>
            </a:pPr>
            <a:r>
              <a:rPr lang="fa-IR" sz="2400" dirty="0" smtClean="0"/>
              <a:t>1- انحراف هزینه سربار</a:t>
            </a:r>
          </a:p>
          <a:p>
            <a:pPr algn="r" rtl="1">
              <a:buNone/>
            </a:pPr>
            <a:r>
              <a:rPr lang="fa-IR" sz="2400" dirty="0" smtClean="0"/>
              <a:t>2- انحراف ظرفیت سربار</a:t>
            </a:r>
          </a:p>
          <a:p>
            <a:pPr algn="r" rtl="1">
              <a:buNone/>
            </a:pPr>
            <a:r>
              <a:rPr lang="fa-IR" sz="2400" dirty="0" smtClean="0"/>
              <a:t>3- انحراف کارایی سربار </a:t>
            </a:r>
          </a:p>
          <a:p>
            <a:pPr rtl="1">
              <a:buNone/>
            </a:pPr>
            <a:r>
              <a:rPr lang="fa-IR" sz="2000" dirty="0" smtClean="0"/>
              <a:t> سربار واقعی - بودجه مجاز سربار بر مبنای ساعت کار واقعی =انحراف هزینه سربار</a:t>
            </a:r>
          </a:p>
          <a:p>
            <a:pPr rtl="1">
              <a:buNone/>
            </a:pPr>
            <a:r>
              <a:rPr lang="fa-IR" sz="2000" dirty="0" smtClean="0"/>
              <a:t>سربار واقعی -</a:t>
            </a:r>
            <a:r>
              <a:rPr lang="en-US" sz="2000" dirty="0" smtClean="0"/>
              <a:t>]</a:t>
            </a:r>
            <a:r>
              <a:rPr lang="fa-IR" sz="2000" dirty="0" smtClean="0"/>
              <a:t>سربار ثابت بودجه شده +(نرخ سربار متغیر×ساعت کار واقعی </a:t>
            </a:r>
            <a:r>
              <a:rPr lang="en-US" sz="2000" dirty="0" smtClean="0"/>
              <a:t>[(</a:t>
            </a:r>
            <a:r>
              <a:rPr lang="fa-IR" sz="2000" dirty="0" smtClean="0"/>
              <a:t>=انحراف هزینه سربار</a:t>
            </a:r>
          </a:p>
          <a:p>
            <a:pPr rtl="1">
              <a:buNone/>
            </a:pPr>
            <a:r>
              <a:rPr lang="fa-IR" sz="2000" dirty="0" smtClean="0"/>
              <a:t> </a:t>
            </a:r>
          </a:p>
          <a:p>
            <a:pPr rtl="1">
              <a:buNone/>
            </a:pPr>
            <a:r>
              <a:rPr lang="fa-IR" sz="2000" dirty="0" smtClean="0"/>
              <a:t> نرخ سربار ثابت (ساعت کار بودجه شده - ساعت کار واقعی)=انحراف ظرفیت سربار</a:t>
            </a:r>
          </a:p>
          <a:p>
            <a:pPr rtl="1">
              <a:buNone/>
            </a:pPr>
            <a:endParaRPr lang="fa-IR" sz="2000" dirty="0" smtClean="0"/>
          </a:p>
          <a:p>
            <a:pPr rtl="1">
              <a:buNone/>
            </a:pPr>
            <a:r>
              <a:rPr lang="fa-IR" sz="2000" dirty="0" smtClean="0"/>
              <a:t>نرخ سربار (ساعت کار واقعی - ساعت کار اس برای تولید واقعی)=انحراف کارایی سربار </a:t>
            </a:r>
          </a:p>
          <a:p>
            <a:pPr rtl="1">
              <a:buNone/>
            </a:pPr>
            <a:r>
              <a:rPr lang="fa-IR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>
                <a:solidFill>
                  <a:srgbClr val="FF0000"/>
                </a:solidFill>
              </a:rPr>
              <a:t>مثال از انحراف سربار به روش سه انحرافی: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5976664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fa-IR" sz="2000" dirty="0" smtClean="0"/>
              <a:t>نرخ سربار به ازاء هر ساعت 800 ریال می باشد که 40% آن متغیر است . برای تولید هر واحد محصول طبق کارت استاندارد 3 ساعت زمان نیاز است. تولید واقعی 5،000 واحد ،ساعت کار واقعی 14،900 ساعت و سربار ثابت بودجه شده 6،960،000 ریال می باشد . اگر سربار واقعی 12،200،000 ریال باشد .</a:t>
            </a:r>
          </a:p>
          <a:p>
            <a:pPr algn="r" rtl="1">
              <a:buNone/>
            </a:pPr>
            <a:r>
              <a:rPr lang="fa-IR" sz="2000" dirty="0" smtClean="0"/>
              <a:t>مطلوب است : تجزیه و تحلیل انحراف سربار به روش سه انحرافی  </a:t>
            </a:r>
          </a:p>
          <a:p>
            <a:pPr rtl="1">
              <a:buNone/>
            </a:pPr>
            <a:r>
              <a:rPr lang="fa-IR" sz="2000" dirty="0" smtClean="0"/>
              <a:t>800=نرخ سربار</a:t>
            </a:r>
          </a:p>
          <a:p>
            <a:pPr rtl="1">
              <a:buNone/>
            </a:pPr>
            <a:r>
              <a:rPr lang="fa-IR" sz="2000" dirty="0" smtClean="0"/>
              <a:t>320= 40%× 800= نرخ سربارمتغیر</a:t>
            </a:r>
          </a:p>
          <a:p>
            <a:pPr rtl="1">
              <a:buNone/>
            </a:pPr>
            <a:r>
              <a:rPr lang="fa-IR" sz="2000" dirty="0" smtClean="0"/>
              <a:t>480=320-800 = نرخ سربار ثابت</a:t>
            </a:r>
          </a:p>
          <a:p>
            <a:pPr rtl="1">
              <a:buNone/>
            </a:pPr>
            <a:r>
              <a:rPr lang="fa-IR" sz="2000" dirty="0" smtClean="0"/>
              <a:t>سربار واقعی -</a:t>
            </a:r>
            <a:r>
              <a:rPr lang="en-US" sz="2000" dirty="0" smtClean="0"/>
              <a:t>]</a:t>
            </a:r>
            <a:r>
              <a:rPr lang="fa-IR" sz="2000" dirty="0" smtClean="0"/>
              <a:t>سربار ثابت بودجه شده +(نرخ سربار متغیر×ساعت کار واقعی </a:t>
            </a:r>
            <a:r>
              <a:rPr lang="en-US" sz="2000" dirty="0" smtClean="0"/>
              <a:t>[(</a:t>
            </a:r>
            <a:r>
              <a:rPr lang="fa-IR" sz="2000" dirty="0" smtClean="0"/>
              <a:t>=انحراف هزینه سربار</a:t>
            </a:r>
          </a:p>
          <a:p>
            <a:pPr rtl="1">
              <a:buNone/>
            </a:pPr>
            <a:r>
              <a:rPr lang="fa-IR" sz="2000" dirty="0" smtClean="0"/>
              <a:t>(472،000)=12،200،000-</a:t>
            </a:r>
            <a:r>
              <a:rPr lang="en-US" sz="2000" dirty="0" smtClean="0"/>
              <a:t>]</a:t>
            </a:r>
            <a:r>
              <a:rPr lang="fa-IR" sz="2000" dirty="0" smtClean="0"/>
              <a:t>6،960،000+(320×14،900)</a:t>
            </a:r>
            <a:r>
              <a:rPr lang="en-US" sz="2000" dirty="0" smtClean="0"/>
              <a:t>[</a:t>
            </a:r>
            <a:r>
              <a:rPr lang="fa-IR" sz="2000" dirty="0" smtClean="0"/>
              <a:t>= انحراف هزینه سربار</a:t>
            </a:r>
          </a:p>
          <a:p>
            <a:pPr rtl="1">
              <a:buNone/>
            </a:pPr>
            <a:r>
              <a:rPr lang="fa-IR" sz="2000" dirty="0" smtClean="0"/>
              <a:t>نرخ سربار ثابت (ساعت کار بودجه شده - ساعت کار واقعی)=انحراف ظرفیت سربار</a:t>
            </a:r>
          </a:p>
          <a:p>
            <a:pPr rtl="1">
              <a:buNone/>
            </a:pPr>
            <a:r>
              <a:rPr lang="fa-IR" sz="2000" dirty="0" smtClean="0"/>
              <a:t>192،000=480×(*14،500-14،900)=انحراف ظرفیت سربار</a:t>
            </a:r>
          </a:p>
          <a:p>
            <a:pPr rtl="1">
              <a:buNone/>
            </a:pPr>
            <a:r>
              <a:rPr lang="fa-IR" sz="2000" dirty="0" smtClean="0"/>
              <a:t>ساعت کار برآوردی÷ سربار ثابت برآوردی=نرخ سربار ثابت *</a:t>
            </a:r>
          </a:p>
          <a:p>
            <a:pPr rtl="1">
              <a:buNone/>
            </a:pPr>
            <a:r>
              <a:rPr lang="fa-IR" sz="2000" dirty="0" smtClean="0"/>
              <a:t>14،500=480÷ 6،960،000 =ساعت کار برآوردی        ساعت کار برآوردی ÷6،960،000=480</a:t>
            </a:r>
          </a:p>
          <a:p>
            <a:pPr rtl="1">
              <a:buNone/>
            </a:pPr>
            <a:r>
              <a:rPr lang="fa-IR" sz="2000" dirty="0" smtClean="0"/>
              <a:t>نرخ سربار (ساعت کار واقعی - ساعت کار اس برای تولید واقعی)=انحراف کارایی سربار </a:t>
            </a:r>
          </a:p>
          <a:p>
            <a:pPr rtl="1">
              <a:buNone/>
            </a:pPr>
            <a:r>
              <a:rPr lang="fa-IR" sz="2000" dirty="0" smtClean="0"/>
              <a:t>80،000=800×(14،900-*15،000)=انحراف کارایی سربار</a:t>
            </a:r>
          </a:p>
          <a:p>
            <a:pPr rtl="1">
              <a:buNone/>
            </a:pPr>
            <a:r>
              <a:rPr lang="fa-IR" sz="1800" dirty="0" smtClean="0"/>
              <a:t>15،000=5000 × 3= ساعت کار اس برای تولید واقعی</a:t>
            </a:r>
            <a:r>
              <a:rPr lang="fa-IR" sz="2000" dirty="0" smtClean="0"/>
              <a:t>* </a:t>
            </a:r>
            <a:endParaRPr lang="en-US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</a:rPr>
              <a:t>تجزیه و تحلیل سربار بر اساس روش چهار انحرافی</a:t>
            </a:r>
            <a:r>
              <a:rPr lang="fa-I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217443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2400" dirty="0" smtClean="0"/>
              <a:t>در روش 4 انحرافی انحراف کل سربار به چهار انحراف زیر تفکیک می شود:</a:t>
            </a:r>
          </a:p>
          <a:p>
            <a:pPr algn="r" rtl="1">
              <a:buNone/>
            </a:pPr>
            <a:r>
              <a:rPr lang="fa-IR" sz="2400" dirty="0" smtClean="0"/>
              <a:t>1- انحراف هزینه سربار</a:t>
            </a:r>
          </a:p>
          <a:p>
            <a:pPr algn="r" rtl="1">
              <a:buNone/>
            </a:pPr>
            <a:r>
              <a:rPr lang="fa-IR" sz="2400" dirty="0" smtClean="0"/>
              <a:t>2- انحراف ظرفیت سربار </a:t>
            </a:r>
          </a:p>
          <a:p>
            <a:pPr algn="r" rtl="1">
              <a:buNone/>
            </a:pPr>
            <a:r>
              <a:rPr lang="fa-IR" sz="2400" dirty="0" smtClean="0"/>
              <a:t>3- انحراف کارایی سربار متغیر</a:t>
            </a:r>
          </a:p>
          <a:p>
            <a:pPr algn="r" rtl="1">
              <a:buNone/>
            </a:pPr>
            <a:r>
              <a:rPr lang="fa-IR" sz="2400" dirty="0" smtClean="0"/>
              <a:t>4- انحراف کارایی سربار ثابت</a:t>
            </a:r>
          </a:p>
          <a:p>
            <a:pPr algn="r" rtl="1">
              <a:buNone/>
            </a:pPr>
            <a:endParaRPr lang="fa-IR" sz="2400" dirty="0" smtClean="0"/>
          </a:p>
          <a:p>
            <a:pPr algn="r" rtl="1">
              <a:buNone/>
            </a:pPr>
            <a:r>
              <a:rPr lang="fa-IR" sz="2400" dirty="0" smtClean="0"/>
              <a:t>این روش در واقع همان روش 3 انحرافی است با این تفاوت که انحراف کارایی سربار به دو بخش متغیر و ثابت تقسیم می شود . انحراف کارایی سربار ثابت و متغیر با استفاده از روابط زیر محاسبه می شوند :</a:t>
            </a:r>
          </a:p>
          <a:p>
            <a:pPr rtl="1">
              <a:buNone/>
            </a:pPr>
            <a:r>
              <a:rPr lang="fa-IR" sz="2000" dirty="0" smtClean="0"/>
              <a:t>نرخ سربار متغیر(ساعت کار واقعی- ساعت کار اس برای تولید واقعی)=انحراف کارایی سربار متغیر</a:t>
            </a:r>
          </a:p>
          <a:p>
            <a:pPr rtl="1">
              <a:buNone/>
            </a:pPr>
            <a:r>
              <a:rPr lang="fa-IR" sz="2000" dirty="0" smtClean="0"/>
              <a:t>نرخ سربار ثابت (ساعت کار واقعی- ساعت کار اس برای تولید واقعی)=انحراف کارایی سربار ثابت</a:t>
            </a:r>
          </a:p>
          <a:p>
            <a:pPr rtl="1">
              <a:buNone/>
            </a:pPr>
            <a:endParaRPr lang="fa-IR" sz="2000" dirty="0" smtClean="0"/>
          </a:p>
          <a:p>
            <a:pPr algn="r" rtl="1">
              <a:buNone/>
            </a:pPr>
            <a:endParaRPr lang="fa-IR" sz="2400" dirty="0" smtClean="0"/>
          </a:p>
          <a:p>
            <a:pPr algn="r" rtl="1">
              <a:buNone/>
            </a:pPr>
            <a:endParaRPr lang="en-US" sz="2400" dirty="0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36712"/>
          </a:xfrm>
        </p:spPr>
        <p:txBody>
          <a:bodyPr>
            <a:normAutofit/>
          </a:bodyPr>
          <a:lstStyle/>
          <a:p>
            <a:r>
              <a:rPr lang="fa-IR" sz="3200" b="1" dirty="0" smtClean="0">
                <a:solidFill>
                  <a:srgbClr val="FF0000"/>
                </a:solidFill>
              </a:rPr>
              <a:t>ارتباط بین روش های مختلف تجزیه و تحلیل سربار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877272"/>
          </a:xfrm>
        </p:spPr>
        <p:txBody>
          <a:bodyPr/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sz="1800" dirty="0" smtClean="0"/>
              <a:t>انحراف کل سربار</a:t>
            </a:r>
          </a:p>
          <a:p>
            <a:pPr>
              <a:buNone/>
            </a:pPr>
            <a:endParaRPr lang="fa-IR" sz="1800" dirty="0" smtClean="0"/>
          </a:p>
          <a:p>
            <a:pPr>
              <a:buNone/>
            </a:pPr>
            <a:endParaRPr lang="fa-IR" sz="1800" dirty="0" smtClean="0"/>
          </a:p>
          <a:p>
            <a:pPr>
              <a:buNone/>
            </a:pPr>
            <a:endParaRPr lang="fa-IR" sz="1800" dirty="0" smtClean="0"/>
          </a:p>
          <a:p>
            <a:pPr>
              <a:buNone/>
            </a:pPr>
            <a:endParaRPr lang="fa-IR" sz="1800" dirty="0" smtClean="0"/>
          </a:p>
          <a:p>
            <a:pPr>
              <a:buNone/>
            </a:pPr>
            <a:endParaRPr lang="fa-IR" sz="1800" dirty="0" smtClean="0"/>
          </a:p>
          <a:p>
            <a:pPr>
              <a:buNone/>
            </a:pPr>
            <a:endParaRPr lang="fa-IR" sz="1800" dirty="0" smtClean="0"/>
          </a:p>
          <a:p>
            <a:pPr>
              <a:buNone/>
            </a:pPr>
            <a:endParaRPr lang="fa-IR" sz="1800" dirty="0" smtClean="0"/>
          </a:p>
          <a:p>
            <a:pPr rtl="1">
              <a:buNone/>
            </a:pPr>
            <a:r>
              <a:rPr lang="fa-IR" sz="1800" dirty="0" smtClean="0"/>
              <a:t> انحراف کارایی سربار متغیر+انحراف هزینه سربار= انحراف قابل کنترل سربار</a:t>
            </a:r>
          </a:p>
          <a:p>
            <a:pPr rtl="1">
              <a:buNone/>
            </a:pPr>
            <a:r>
              <a:rPr lang="fa-IR" sz="1800" dirty="0" smtClean="0"/>
              <a:t> انحراف کارایی سربار ثابت + انحراف ظرفیت سربار= انحراف حجم سربار 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763688" y="342900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123728" y="234888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23728" y="234888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699792" y="2060848"/>
            <a:ext cx="1224136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انحراف قابل کنترل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123728" y="3429000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123728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699792" y="4221088"/>
            <a:ext cx="1296144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انحراف حجم سربار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V="1">
            <a:off x="4211960" y="2060848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211960" y="1772816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572000" y="1484784"/>
            <a:ext cx="1224136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solidFill>
                  <a:schemeClr val="tx1"/>
                </a:solidFill>
              </a:rPr>
              <a:t>انحراف هزینه سربار 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3923928" y="227687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499992" y="2636912"/>
            <a:ext cx="1224136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</a:rPr>
              <a:t>ا</a:t>
            </a:r>
            <a:r>
              <a:rPr lang="fa-IR" sz="1400" b="1" dirty="0" smtClean="0">
                <a:solidFill>
                  <a:schemeClr val="tx1"/>
                </a:solidFill>
              </a:rPr>
              <a:t>نحراف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r>
              <a:rPr lang="fa-IR" sz="1400" b="1" dirty="0" smtClean="0">
                <a:solidFill>
                  <a:schemeClr val="tx1"/>
                </a:solidFill>
              </a:rPr>
              <a:t>کارایی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r>
              <a:rPr lang="fa-IR" sz="1400" b="1" dirty="0" smtClean="0">
                <a:solidFill>
                  <a:schemeClr val="tx1"/>
                </a:solidFill>
              </a:rPr>
              <a:t>سربار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r>
              <a:rPr lang="fa-IR" sz="1400" b="1" dirty="0" smtClean="0">
                <a:solidFill>
                  <a:schemeClr val="tx1"/>
                </a:solidFill>
              </a:rPr>
              <a:t>متغیر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4211960" y="177281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211960" y="292494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8" idx="3"/>
          </p:cNvCxnSpPr>
          <p:nvPr/>
        </p:nvCxnSpPr>
        <p:spPr>
          <a:xfrm>
            <a:off x="3995936" y="4473116"/>
            <a:ext cx="288032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4283968" y="3933056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83968" y="501317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283968" y="393305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283968" y="530120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4716016" y="3645024"/>
            <a:ext cx="1080120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</a:rPr>
              <a:t>انحراف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r>
              <a:rPr lang="fa-IR" sz="1400" b="1" dirty="0" smtClean="0">
                <a:solidFill>
                  <a:schemeClr val="tx1"/>
                </a:solidFill>
              </a:rPr>
              <a:t>کارایی سربار ثابت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716016" y="5013176"/>
            <a:ext cx="1152128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</a:rPr>
              <a:t>انحراف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r>
              <a:rPr lang="fa-IR" sz="1400" b="1" dirty="0" smtClean="0">
                <a:solidFill>
                  <a:schemeClr val="tx1"/>
                </a:solidFill>
              </a:rPr>
              <a:t>ظرفیت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r>
              <a:rPr lang="fa-IR" sz="1400" b="1" dirty="0" smtClean="0">
                <a:solidFill>
                  <a:schemeClr val="tx1"/>
                </a:solidFill>
              </a:rPr>
              <a:t>سربار</a:t>
            </a:r>
            <a:r>
              <a:rPr lang="fa-IR" b="1" dirty="0" smtClean="0">
                <a:solidFill>
                  <a:schemeClr val="tx1"/>
                </a:solidFill>
              </a:rPr>
              <a:t> 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01" name="Straight Connector 100"/>
          <p:cNvCxnSpPr>
            <a:stCxn id="49" idx="3"/>
            <a:endCxn id="104" idx="1"/>
          </p:cNvCxnSpPr>
          <p:nvPr/>
        </p:nvCxnSpPr>
        <p:spPr>
          <a:xfrm>
            <a:off x="5796136" y="1736812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6300192" y="1484784"/>
            <a:ext cx="1080120" cy="50405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</a:rPr>
              <a:t>انحراف هزینه سربار 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31" name="Straight Connector 130"/>
          <p:cNvCxnSpPr/>
          <p:nvPr/>
        </p:nvCxnSpPr>
        <p:spPr>
          <a:xfrm>
            <a:off x="5724128" y="28529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5796136" y="3933056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6084168" y="2852936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endCxn id="149" idx="1"/>
          </p:cNvCxnSpPr>
          <p:nvPr/>
        </p:nvCxnSpPr>
        <p:spPr>
          <a:xfrm>
            <a:off x="6084168" y="3356992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/>
          <p:cNvSpPr/>
          <p:nvPr/>
        </p:nvSpPr>
        <p:spPr>
          <a:xfrm>
            <a:off x="6444208" y="3068960"/>
            <a:ext cx="100811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</a:rPr>
              <a:t>انحراف کارایی سربار</a:t>
            </a:r>
            <a:endParaRPr lang="en-US" sz="1400" b="1" dirty="0">
              <a:solidFill>
                <a:schemeClr val="tx1"/>
              </a:solidFill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>
            <a:off x="5868144" y="530120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6444208" y="5013176"/>
            <a:ext cx="1152128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400" b="1" dirty="0" smtClean="0">
                <a:solidFill>
                  <a:schemeClr val="tx1"/>
                </a:solidFill>
              </a:rPr>
              <a:t>انحراف ظرفیت سربار 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1242</Words>
  <Application>Microsoft Office PowerPoint</Application>
  <PresentationFormat>On-screen Show (4:3)</PresentationFormat>
  <Paragraphs>147</Paragraphs>
  <Slides>11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جلسه سوم تدریس</vt:lpstr>
      <vt:lpstr>انحرافات سربار ساخت </vt:lpstr>
      <vt:lpstr>مروری بر صنعتی 1:</vt:lpstr>
      <vt:lpstr>تجزیه و تحلیل سربار بر اساس روش دو انحرافی </vt:lpstr>
      <vt:lpstr>مثال از انحراف سربار به روش دو انحرافی:</vt:lpstr>
      <vt:lpstr>تجزیه و تحلیل سربار براساس روش سه انحرافی</vt:lpstr>
      <vt:lpstr>مثال از انحراف سربار به روش سه انحرافی:</vt:lpstr>
      <vt:lpstr>تجزیه و تحلیل سربار بر اساس روش چهار انحرافی </vt:lpstr>
      <vt:lpstr>ارتباط بین روش های مختلف تجزیه و تحلیل سربار </vt:lpstr>
      <vt:lpstr>تمرین :</vt:lpstr>
      <vt:lpstr>تمرین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58</cp:revision>
  <dcterms:created xsi:type="dcterms:W3CDTF">2020-03-05T03:54:04Z</dcterms:created>
  <dcterms:modified xsi:type="dcterms:W3CDTF">2020-03-06T06:20:36Z</dcterms:modified>
</cp:coreProperties>
</file>