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56" r:id="rId2"/>
    <p:sldId id="258" r:id="rId3"/>
    <p:sldId id="259" r:id="rId4"/>
    <p:sldId id="260" r:id="rId5"/>
    <p:sldId id="261" r:id="rId6"/>
    <p:sldId id="262"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000" autoAdjust="0"/>
    <p:restoredTop sz="96774" autoAdjust="0"/>
  </p:normalViewPr>
  <p:slideViewPr>
    <p:cSldViewPr snapToGrid="0">
      <p:cViewPr varScale="1">
        <p:scale>
          <a:sx n="71" d="100"/>
          <a:sy n="71" d="100"/>
        </p:scale>
        <p:origin x="-702" y="-90"/>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E6F77F5-58F2-435D-B8B9-EB4543330F7F}" type="datetimeFigureOut">
              <a:rPr lang="en-US" smtClean="0"/>
              <a:pPr/>
              <a:t>3/8/2020</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141DB39-C09E-4E1E-B42A-6932B7F56949}"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141DB39-C09E-4E1E-B42A-6932B7F56949}" type="slidenum">
              <a:rPr lang="en-US" smtClean="0"/>
              <a:pPr/>
              <a:t>4</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B82749C-7685-4C09-8169-C82FB0EABB50}" type="datetimeFigureOut">
              <a:rPr lang="en-US" smtClean="0"/>
              <a:pPr/>
              <a:t>3/8/2020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68A3CA-38C4-4B35-9586-D55CC75F1CC7}" type="slidenum">
              <a:rPr lang="en-US" smtClean="0"/>
              <a:pPr/>
              <a:t>‹#›</a:t>
            </a:fld>
            <a:endParaRPr lang="en-US"/>
          </a:p>
        </p:txBody>
      </p:sp>
    </p:spTree>
    <p:extLst>
      <p:ext uri="{BB962C8B-B14F-4D97-AF65-F5344CB8AC3E}">
        <p14:creationId xmlns:p14="http://schemas.microsoft.com/office/powerpoint/2010/main" xmlns="" val="19117846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B82749C-7685-4C09-8169-C82FB0EABB50}" type="datetimeFigureOut">
              <a:rPr lang="en-US" smtClean="0"/>
              <a:pPr/>
              <a:t>3/8/2020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68A3CA-38C4-4B35-9586-D55CC75F1CC7}" type="slidenum">
              <a:rPr lang="en-US" smtClean="0"/>
              <a:pPr/>
              <a:t>‹#›</a:t>
            </a:fld>
            <a:endParaRPr lang="en-US"/>
          </a:p>
        </p:txBody>
      </p:sp>
    </p:spTree>
    <p:extLst>
      <p:ext uri="{BB962C8B-B14F-4D97-AF65-F5344CB8AC3E}">
        <p14:creationId xmlns:p14="http://schemas.microsoft.com/office/powerpoint/2010/main" xmlns="" val="10215194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B82749C-7685-4C09-8169-C82FB0EABB50}" type="datetimeFigureOut">
              <a:rPr lang="en-US" smtClean="0"/>
              <a:pPr/>
              <a:t>3/8/2020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68A3CA-38C4-4B35-9586-D55CC75F1CC7}" type="slidenum">
              <a:rPr lang="en-US" smtClean="0"/>
              <a:pPr/>
              <a:t>‹#›</a:t>
            </a:fld>
            <a:endParaRPr lang="en-US"/>
          </a:p>
        </p:txBody>
      </p:sp>
    </p:spTree>
    <p:extLst>
      <p:ext uri="{BB962C8B-B14F-4D97-AF65-F5344CB8AC3E}">
        <p14:creationId xmlns:p14="http://schemas.microsoft.com/office/powerpoint/2010/main" xmlns="" val="34997320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B82749C-7685-4C09-8169-C82FB0EABB50}" type="datetimeFigureOut">
              <a:rPr lang="en-US" smtClean="0"/>
              <a:pPr/>
              <a:t>3/8/2020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68A3CA-38C4-4B35-9586-D55CC75F1CC7}" type="slidenum">
              <a:rPr lang="en-US" smtClean="0"/>
              <a:pPr/>
              <a:t>‹#›</a:t>
            </a:fld>
            <a:endParaRPr lang="en-US"/>
          </a:p>
        </p:txBody>
      </p:sp>
    </p:spTree>
    <p:extLst>
      <p:ext uri="{BB962C8B-B14F-4D97-AF65-F5344CB8AC3E}">
        <p14:creationId xmlns:p14="http://schemas.microsoft.com/office/powerpoint/2010/main" xmlns="" val="15050976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B82749C-7685-4C09-8169-C82FB0EABB50}" type="datetimeFigureOut">
              <a:rPr lang="en-US" smtClean="0"/>
              <a:pPr/>
              <a:t>3/8/2020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68A3CA-38C4-4B35-9586-D55CC75F1CC7}" type="slidenum">
              <a:rPr lang="en-US" smtClean="0"/>
              <a:pPr/>
              <a:t>‹#›</a:t>
            </a:fld>
            <a:endParaRPr lang="en-US"/>
          </a:p>
        </p:txBody>
      </p:sp>
    </p:spTree>
    <p:extLst>
      <p:ext uri="{BB962C8B-B14F-4D97-AF65-F5344CB8AC3E}">
        <p14:creationId xmlns:p14="http://schemas.microsoft.com/office/powerpoint/2010/main" xmlns="" val="29411017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B82749C-7685-4C09-8169-C82FB0EABB50}" type="datetimeFigureOut">
              <a:rPr lang="en-US" smtClean="0"/>
              <a:pPr/>
              <a:t>3/8/2020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68A3CA-38C4-4B35-9586-D55CC75F1CC7}" type="slidenum">
              <a:rPr lang="en-US" smtClean="0"/>
              <a:pPr/>
              <a:t>‹#›</a:t>
            </a:fld>
            <a:endParaRPr lang="en-US"/>
          </a:p>
        </p:txBody>
      </p:sp>
    </p:spTree>
    <p:extLst>
      <p:ext uri="{BB962C8B-B14F-4D97-AF65-F5344CB8AC3E}">
        <p14:creationId xmlns:p14="http://schemas.microsoft.com/office/powerpoint/2010/main" xmlns="" val="40699365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B82749C-7685-4C09-8169-C82FB0EABB50}" type="datetimeFigureOut">
              <a:rPr lang="en-US" smtClean="0"/>
              <a:pPr/>
              <a:t>3/8/2020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968A3CA-38C4-4B35-9586-D55CC75F1CC7}" type="slidenum">
              <a:rPr lang="en-US" smtClean="0"/>
              <a:pPr/>
              <a:t>‹#›</a:t>
            </a:fld>
            <a:endParaRPr lang="en-US"/>
          </a:p>
        </p:txBody>
      </p:sp>
    </p:spTree>
    <p:extLst>
      <p:ext uri="{BB962C8B-B14F-4D97-AF65-F5344CB8AC3E}">
        <p14:creationId xmlns:p14="http://schemas.microsoft.com/office/powerpoint/2010/main" xmlns="" val="29394218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B82749C-7685-4C09-8169-C82FB0EABB50}" type="datetimeFigureOut">
              <a:rPr lang="en-US" smtClean="0"/>
              <a:pPr/>
              <a:t>3/8/2020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968A3CA-38C4-4B35-9586-D55CC75F1CC7}" type="slidenum">
              <a:rPr lang="en-US" smtClean="0"/>
              <a:pPr/>
              <a:t>‹#›</a:t>
            </a:fld>
            <a:endParaRPr lang="en-US"/>
          </a:p>
        </p:txBody>
      </p:sp>
    </p:spTree>
    <p:extLst>
      <p:ext uri="{BB962C8B-B14F-4D97-AF65-F5344CB8AC3E}">
        <p14:creationId xmlns:p14="http://schemas.microsoft.com/office/powerpoint/2010/main" xmlns="" val="4299262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B82749C-7685-4C09-8169-C82FB0EABB50}" type="datetimeFigureOut">
              <a:rPr lang="en-US" smtClean="0"/>
              <a:pPr/>
              <a:t>3/8/2020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968A3CA-38C4-4B35-9586-D55CC75F1CC7}" type="slidenum">
              <a:rPr lang="en-US" smtClean="0"/>
              <a:pPr/>
              <a:t>‹#›</a:t>
            </a:fld>
            <a:endParaRPr lang="en-US"/>
          </a:p>
        </p:txBody>
      </p:sp>
    </p:spTree>
    <p:extLst>
      <p:ext uri="{BB962C8B-B14F-4D97-AF65-F5344CB8AC3E}">
        <p14:creationId xmlns:p14="http://schemas.microsoft.com/office/powerpoint/2010/main" xmlns="" val="31274131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B82749C-7685-4C09-8169-C82FB0EABB50}" type="datetimeFigureOut">
              <a:rPr lang="en-US" smtClean="0"/>
              <a:pPr/>
              <a:t>3/8/2020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68A3CA-38C4-4B35-9586-D55CC75F1CC7}" type="slidenum">
              <a:rPr lang="en-US" smtClean="0"/>
              <a:pPr/>
              <a:t>‹#›</a:t>
            </a:fld>
            <a:endParaRPr lang="en-US"/>
          </a:p>
        </p:txBody>
      </p:sp>
    </p:spTree>
    <p:extLst>
      <p:ext uri="{BB962C8B-B14F-4D97-AF65-F5344CB8AC3E}">
        <p14:creationId xmlns:p14="http://schemas.microsoft.com/office/powerpoint/2010/main" xmlns="" val="16781190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B82749C-7685-4C09-8169-C82FB0EABB50}" type="datetimeFigureOut">
              <a:rPr lang="en-US" smtClean="0"/>
              <a:pPr/>
              <a:t>3/8/2020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68A3CA-38C4-4B35-9586-D55CC75F1CC7}" type="slidenum">
              <a:rPr lang="en-US" smtClean="0"/>
              <a:pPr/>
              <a:t>‹#›</a:t>
            </a:fld>
            <a:endParaRPr lang="en-US"/>
          </a:p>
        </p:txBody>
      </p:sp>
    </p:spTree>
    <p:extLst>
      <p:ext uri="{BB962C8B-B14F-4D97-AF65-F5344CB8AC3E}">
        <p14:creationId xmlns:p14="http://schemas.microsoft.com/office/powerpoint/2010/main" xmlns="" val="18255789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B82749C-7685-4C09-8169-C82FB0EABB50}" type="datetimeFigureOut">
              <a:rPr lang="en-US" smtClean="0"/>
              <a:pPr/>
              <a:t>3/8/2020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968A3CA-38C4-4B35-9586-D55CC75F1CC7}" type="slidenum">
              <a:rPr lang="en-US" smtClean="0"/>
              <a:pPr/>
              <a:t>‹#›</a:t>
            </a:fld>
            <a:endParaRPr lang="en-US"/>
          </a:p>
        </p:txBody>
      </p:sp>
    </p:spTree>
    <p:extLst>
      <p:ext uri="{BB962C8B-B14F-4D97-AF65-F5344CB8AC3E}">
        <p14:creationId xmlns:p14="http://schemas.microsoft.com/office/powerpoint/2010/main" xmlns="" val="4322596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10343"/>
            <a:ext cx="9144000" cy="5003074"/>
          </a:xfrm>
        </p:spPr>
        <p:txBody>
          <a:bodyPr>
            <a:normAutofit fontScale="90000"/>
          </a:bodyPr>
          <a:lstStyle/>
          <a:p>
            <a:pPr lvl="0" rtl="1">
              <a:spcBef>
                <a:spcPts val="1000"/>
              </a:spcBef>
            </a:pPr>
            <a:r>
              <a:rPr lang="fa-IR" sz="3600" b="1" dirty="0" smtClean="0">
                <a:solidFill>
                  <a:prstClr val="black"/>
                </a:solidFill>
                <a:latin typeface="Calibri" panose="020F0502020204030204"/>
                <a:ea typeface="+mn-ea"/>
                <a:cs typeface="B Lotus" pitchFamily="2" charset="-78"/>
              </a:rPr>
              <a:t>گروه عمومی</a:t>
            </a:r>
            <a:r>
              <a:rPr lang="fa-IR" sz="3600" b="1" dirty="0" smtClean="0">
                <a:solidFill>
                  <a:prstClr val="black"/>
                </a:solidFill>
                <a:latin typeface="Calibri" panose="020F0502020204030204"/>
                <a:ea typeface="+mn-ea"/>
                <a:cs typeface="B Lotus" pitchFamily="2" charset="-78"/>
              </a:rPr>
              <a:t/>
            </a:r>
            <a:br>
              <a:rPr lang="fa-IR" sz="3600" b="1" dirty="0" smtClean="0">
                <a:solidFill>
                  <a:prstClr val="black"/>
                </a:solidFill>
                <a:latin typeface="Calibri" panose="020F0502020204030204"/>
                <a:ea typeface="+mn-ea"/>
                <a:cs typeface="B Lotus" pitchFamily="2" charset="-78"/>
              </a:rPr>
            </a:br>
            <a:r>
              <a:rPr lang="fa-IR" sz="3600" b="1" dirty="0" smtClean="0">
                <a:solidFill>
                  <a:prstClr val="black"/>
                </a:solidFill>
                <a:latin typeface="Calibri" panose="020F0502020204030204"/>
                <a:ea typeface="+mn-ea"/>
                <a:cs typeface="B Lotus" pitchFamily="2" charset="-78"/>
              </a:rPr>
              <a:t/>
            </a:r>
            <a:br>
              <a:rPr lang="fa-IR" sz="3600" b="1" dirty="0" smtClean="0">
                <a:solidFill>
                  <a:prstClr val="black"/>
                </a:solidFill>
                <a:latin typeface="Calibri" panose="020F0502020204030204"/>
                <a:ea typeface="+mn-ea"/>
                <a:cs typeface="B Lotus" pitchFamily="2" charset="-78"/>
              </a:rPr>
            </a:br>
            <a:r>
              <a:rPr lang="fa-IR" sz="3100" b="1" dirty="0">
                <a:solidFill>
                  <a:prstClr val="black"/>
                </a:solidFill>
                <a:latin typeface="Calibri" panose="020F0502020204030204"/>
                <a:ea typeface="+mn-ea"/>
                <a:cs typeface="B Lotus" pitchFamily="2" charset="-78"/>
              </a:rPr>
              <a:t>آموزشکده قدسیه ساری </a:t>
            </a:r>
            <a:r>
              <a:rPr lang="fa-IR" sz="2400" dirty="0" smtClean="0">
                <a:solidFill>
                  <a:prstClr val="black"/>
                </a:solidFill>
                <a:latin typeface="Calibri" panose="020F0502020204030204"/>
                <a:ea typeface="+mn-ea"/>
                <a:cs typeface="B Lotus" pitchFamily="2" charset="-78"/>
              </a:rPr>
              <a:t/>
            </a:r>
            <a:br>
              <a:rPr lang="fa-IR" sz="2400" dirty="0" smtClean="0">
                <a:solidFill>
                  <a:prstClr val="black"/>
                </a:solidFill>
                <a:latin typeface="Calibri" panose="020F0502020204030204"/>
                <a:ea typeface="+mn-ea"/>
                <a:cs typeface="B Lotus" pitchFamily="2" charset="-78"/>
              </a:rPr>
            </a:br>
            <a:r>
              <a:rPr lang="fa-IR" sz="2400" dirty="0">
                <a:solidFill>
                  <a:prstClr val="black"/>
                </a:solidFill>
                <a:latin typeface="Calibri" panose="020F0502020204030204"/>
                <a:ea typeface="+mn-ea"/>
                <a:cs typeface="B Lotus" pitchFamily="2" charset="-78"/>
              </a:rPr>
              <a:t/>
            </a:r>
            <a:br>
              <a:rPr lang="fa-IR" sz="2400" dirty="0">
                <a:solidFill>
                  <a:prstClr val="black"/>
                </a:solidFill>
                <a:latin typeface="Calibri" panose="020F0502020204030204"/>
                <a:ea typeface="+mn-ea"/>
                <a:cs typeface="B Lotus" pitchFamily="2" charset="-78"/>
              </a:rPr>
            </a:br>
            <a:r>
              <a:rPr lang="fa-IR" sz="2400" dirty="0">
                <a:solidFill>
                  <a:prstClr val="black"/>
                </a:solidFill>
                <a:latin typeface="Calibri" panose="020F0502020204030204"/>
                <a:ea typeface="+mn-ea"/>
                <a:cs typeface="B Lotus" pitchFamily="2" charset="-78"/>
              </a:rPr>
              <a:t/>
            </a:r>
            <a:br>
              <a:rPr lang="fa-IR" sz="2400" dirty="0">
                <a:solidFill>
                  <a:prstClr val="black"/>
                </a:solidFill>
                <a:latin typeface="Calibri" panose="020F0502020204030204"/>
                <a:ea typeface="+mn-ea"/>
                <a:cs typeface="B Lotus" pitchFamily="2" charset="-78"/>
              </a:rPr>
            </a:br>
            <a:r>
              <a:rPr lang="fa-IR" sz="5300" b="1" smtClean="0">
                <a:solidFill>
                  <a:prstClr val="black"/>
                </a:solidFill>
                <a:latin typeface="Calibri" panose="020F0502020204030204"/>
                <a:ea typeface="+mn-ea"/>
                <a:cs typeface="B Lotus" pitchFamily="2" charset="-78"/>
              </a:rPr>
              <a:t>درس </a:t>
            </a:r>
            <a:r>
              <a:rPr lang="fa-IR" sz="5300" b="1" smtClean="0">
                <a:solidFill>
                  <a:prstClr val="black"/>
                </a:solidFill>
                <a:latin typeface="Calibri" panose="020F0502020204030204"/>
                <a:ea typeface="+mn-ea"/>
                <a:cs typeface="B Lotus" pitchFamily="2" charset="-78"/>
              </a:rPr>
              <a:t>سرپرستی سازمان</a:t>
            </a:r>
            <a:r>
              <a:rPr lang="fa-IR" sz="5300" dirty="0" smtClean="0">
                <a:solidFill>
                  <a:prstClr val="black"/>
                </a:solidFill>
                <a:latin typeface="Calibri" panose="020F0502020204030204"/>
                <a:ea typeface="+mn-ea"/>
                <a:cs typeface="B Lotus" pitchFamily="2" charset="-78"/>
              </a:rPr>
              <a:t/>
            </a:r>
            <a:br>
              <a:rPr lang="fa-IR" sz="5300" dirty="0" smtClean="0">
                <a:solidFill>
                  <a:prstClr val="black"/>
                </a:solidFill>
                <a:latin typeface="Calibri" panose="020F0502020204030204"/>
                <a:ea typeface="+mn-ea"/>
                <a:cs typeface="B Lotus" pitchFamily="2" charset="-78"/>
              </a:rPr>
            </a:br>
            <a:r>
              <a:rPr lang="fa-IR" sz="5300" dirty="0" smtClean="0">
                <a:solidFill>
                  <a:prstClr val="black"/>
                </a:solidFill>
                <a:latin typeface="Calibri" panose="020F0502020204030204"/>
                <a:ea typeface="+mn-ea"/>
                <a:cs typeface="B Lotus" pitchFamily="2" charset="-78"/>
              </a:rPr>
              <a:t/>
            </a:r>
            <a:br>
              <a:rPr lang="fa-IR" sz="5300" dirty="0" smtClean="0">
                <a:solidFill>
                  <a:prstClr val="black"/>
                </a:solidFill>
                <a:latin typeface="Calibri" panose="020F0502020204030204"/>
                <a:ea typeface="+mn-ea"/>
                <a:cs typeface="B Lotus" pitchFamily="2" charset="-78"/>
              </a:rPr>
            </a:br>
            <a:r>
              <a:rPr lang="fa-IR" sz="5300" dirty="0" smtClean="0">
                <a:solidFill>
                  <a:prstClr val="black"/>
                </a:solidFill>
                <a:latin typeface="Calibri" panose="020F0502020204030204"/>
                <a:ea typeface="+mn-ea"/>
                <a:cs typeface="B Lotus" pitchFamily="2" charset="-78"/>
              </a:rPr>
              <a:t> </a:t>
            </a:r>
            <a:r>
              <a:rPr lang="fa-IR" sz="3100" b="1" dirty="0" smtClean="0">
                <a:solidFill>
                  <a:prstClr val="black"/>
                </a:solidFill>
                <a:latin typeface="Calibri" panose="020F0502020204030204"/>
                <a:ea typeface="+mn-ea"/>
                <a:cs typeface="B Lotus" pitchFamily="2" charset="-78"/>
              </a:rPr>
              <a:t>جلسه اول</a:t>
            </a:r>
            <a:r>
              <a:rPr lang="en-US" sz="3100" b="1" dirty="0" smtClean="0">
                <a:solidFill>
                  <a:prstClr val="black"/>
                </a:solidFill>
                <a:latin typeface="Calibri" panose="020F0502020204030204"/>
                <a:ea typeface="+mn-ea"/>
                <a:cs typeface="B Lotus" pitchFamily="2" charset="-78"/>
              </a:rPr>
              <a:t>  </a:t>
            </a:r>
            <a:r>
              <a:rPr lang="fa-IR" sz="5300" dirty="0" smtClean="0">
                <a:solidFill>
                  <a:prstClr val="black"/>
                </a:solidFill>
                <a:latin typeface="Calibri" panose="020F0502020204030204"/>
                <a:ea typeface="+mn-ea"/>
                <a:cs typeface="B Lotus" pitchFamily="2" charset="-78"/>
              </a:rPr>
              <a:t/>
            </a:r>
            <a:br>
              <a:rPr lang="fa-IR" sz="5300" dirty="0" smtClean="0">
                <a:solidFill>
                  <a:prstClr val="black"/>
                </a:solidFill>
                <a:latin typeface="Calibri" panose="020F0502020204030204"/>
                <a:ea typeface="+mn-ea"/>
                <a:cs typeface="B Lotus" pitchFamily="2" charset="-78"/>
              </a:rPr>
            </a:br>
            <a:r>
              <a:rPr lang="fa-IR" sz="5300" dirty="0" smtClean="0">
                <a:solidFill>
                  <a:prstClr val="black"/>
                </a:solidFill>
                <a:latin typeface="Calibri" panose="020F0502020204030204"/>
                <a:ea typeface="+mn-ea"/>
                <a:cs typeface="B Lotus" pitchFamily="2" charset="-78"/>
              </a:rPr>
              <a:t/>
            </a:r>
            <a:br>
              <a:rPr lang="fa-IR" sz="5300" dirty="0" smtClean="0">
                <a:solidFill>
                  <a:prstClr val="black"/>
                </a:solidFill>
                <a:latin typeface="Calibri" panose="020F0502020204030204"/>
                <a:ea typeface="+mn-ea"/>
                <a:cs typeface="B Lotus" pitchFamily="2" charset="-78"/>
              </a:rPr>
            </a:br>
            <a:r>
              <a:rPr lang="fa-IR" sz="2700" b="1" dirty="0" smtClean="0">
                <a:solidFill>
                  <a:prstClr val="black"/>
                </a:solidFill>
                <a:latin typeface="Calibri" panose="020F0502020204030204"/>
                <a:ea typeface="+mn-ea"/>
                <a:cs typeface="B Lotus" pitchFamily="2" charset="-78"/>
              </a:rPr>
              <a:t>مدرس</a:t>
            </a:r>
            <a:r>
              <a:rPr lang="fa-IR" sz="2700" b="1" dirty="0">
                <a:solidFill>
                  <a:prstClr val="black"/>
                </a:solidFill>
                <a:latin typeface="Calibri" panose="020F0502020204030204"/>
                <a:ea typeface="+mn-ea"/>
                <a:cs typeface="B Lotus" pitchFamily="2" charset="-78"/>
              </a:rPr>
              <a:t>: مهرانگیز خادملو</a:t>
            </a:r>
            <a:r>
              <a:rPr lang="fa-IR" sz="2400" dirty="0">
                <a:solidFill>
                  <a:prstClr val="black"/>
                </a:solidFill>
                <a:latin typeface="Calibri" panose="020F0502020204030204"/>
                <a:ea typeface="+mn-ea"/>
                <a:cs typeface="B Lotus" pitchFamily="2" charset="-78"/>
              </a:rPr>
              <a:t/>
            </a:r>
            <a:br>
              <a:rPr lang="fa-IR" sz="2400" dirty="0">
                <a:solidFill>
                  <a:prstClr val="black"/>
                </a:solidFill>
                <a:latin typeface="Calibri" panose="020F0502020204030204"/>
                <a:ea typeface="+mn-ea"/>
                <a:cs typeface="B Lotus" pitchFamily="2" charset="-78"/>
              </a:rPr>
            </a:br>
            <a:endParaRPr lang="en-US" sz="5300" b="1" dirty="0">
              <a:cs typeface="B Lotus" pitchFamily="2" charset="-78"/>
            </a:endParaRPr>
          </a:p>
        </p:txBody>
      </p:sp>
      <p:sp>
        <p:nvSpPr>
          <p:cNvPr id="3" name="Subtitle 2"/>
          <p:cNvSpPr>
            <a:spLocks noGrp="1"/>
          </p:cNvSpPr>
          <p:nvPr>
            <p:ph type="subTitle" idx="1"/>
          </p:nvPr>
        </p:nvSpPr>
        <p:spPr>
          <a:xfrm flipV="1">
            <a:off x="1524000" y="5257799"/>
            <a:ext cx="9144000" cy="1400577"/>
          </a:xfrm>
        </p:spPr>
        <p:txBody>
          <a:bodyPr/>
          <a:lstStyle/>
          <a:p>
            <a:endParaRPr lang="fa-IR" dirty="0" smtClean="0"/>
          </a:p>
          <a:p>
            <a:endParaRPr lang="fa-IR" dirty="0"/>
          </a:p>
          <a:p>
            <a:endParaRPr lang="en-US" dirty="0"/>
          </a:p>
        </p:txBody>
      </p:sp>
    </p:spTree>
    <p:extLst>
      <p:ext uri="{BB962C8B-B14F-4D97-AF65-F5344CB8AC3E}">
        <p14:creationId xmlns:p14="http://schemas.microsoft.com/office/powerpoint/2010/main" xmlns="" val="37156582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4"/>
          <p:cNvSpPr txBox="1">
            <a:spLocks/>
          </p:cNvSpPr>
          <p:nvPr/>
        </p:nvSpPr>
        <p:spPr>
          <a:xfrm>
            <a:off x="577158" y="796834"/>
            <a:ext cx="11061848" cy="5773783"/>
          </a:xfrm>
          <a:prstGeom prst="rect">
            <a:avLst/>
          </a:prstGeom>
        </p:spPr>
        <p:txBody>
          <a:bodyPr vert="horz" lIns="91440" tIns="45720" rIns="91440" bIns="45720" rtlCol="0" anchor="b">
            <a:normAutofit/>
          </a:bodyPr>
          <a:lstStyle/>
          <a:p>
            <a:pPr marL="0" marR="0" lvl="0" indent="0" algn="r" defTabSz="914400" rtl="1" eaLnBrk="1" fontAlgn="auto" latinLnBrk="0" hangingPunct="1">
              <a:lnSpc>
                <a:spcPct val="90000"/>
              </a:lnSpc>
              <a:spcBef>
                <a:spcPct val="0"/>
              </a:spcBef>
              <a:spcAft>
                <a:spcPts val="0"/>
              </a:spcAft>
              <a:buClrTx/>
              <a:buSzTx/>
              <a:buFont typeface="Wingdings" pitchFamily="2" charset="2"/>
              <a:buChar char="Ø"/>
              <a:tabLst/>
              <a:defRPr/>
            </a:pPr>
            <a:endParaRPr kumimoji="0" lang="en-US" sz="3100" b="0" i="0" u="none" strike="noStrike" kern="1200" cap="none" spc="0" normalizeH="0" baseline="0" noProof="0" dirty="0">
              <a:ln>
                <a:noFill/>
              </a:ln>
              <a:solidFill>
                <a:schemeClr val="tx1"/>
              </a:solidFill>
              <a:effectLst/>
              <a:uLnTx/>
              <a:uFillTx/>
              <a:latin typeface="+mj-lt"/>
              <a:ea typeface="+mj-ea"/>
              <a:cs typeface="B Lotus" panose="00000400000000000000" pitchFamily="2" charset="-78"/>
            </a:endParaRPr>
          </a:p>
        </p:txBody>
      </p:sp>
      <p:sp>
        <p:nvSpPr>
          <p:cNvPr id="5121" name="Rectangle 1"/>
          <p:cNvSpPr>
            <a:spLocks noChangeArrowheads="1"/>
          </p:cNvSpPr>
          <p:nvPr/>
        </p:nvSpPr>
        <p:spPr bwMode="auto">
          <a:xfrm>
            <a:off x="3119718" y="1021972"/>
            <a:ext cx="7422776" cy="5232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fa-IR" sz="2800" b="0" i="0" u="none" strike="noStrike" cap="none" normalizeH="0" baseline="0" dirty="0" smtClean="0">
              <a:ln>
                <a:noFill/>
              </a:ln>
              <a:solidFill>
                <a:schemeClr val="tx1"/>
              </a:solidFill>
              <a:effectLst/>
              <a:latin typeface="Arial" pitchFamily="34" charset="0"/>
              <a:cs typeface="B Lotus" pitchFamily="2" charset="-78"/>
            </a:endParaRPr>
          </a:p>
        </p:txBody>
      </p:sp>
      <p:sp>
        <p:nvSpPr>
          <p:cNvPr id="2" name="Rectangle 1"/>
          <p:cNvSpPr>
            <a:spLocks noChangeArrowheads="1"/>
          </p:cNvSpPr>
          <p:nvPr/>
        </p:nvSpPr>
        <p:spPr bwMode="auto">
          <a:xfrm>
            <a:off x="685800" y="174812"/>
            <a:ext cx="10905565" cy="612475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SA" sz="2800" b="1" i="0" u="none" strike="noStrike" cap="none" normalizeH="0" baseline="0" dirty="0" smtClean="0">
                <a:ln>
                  <a:noFill/>
                </a:ln>
                <a:solidFill>
                  <a:schemeClr val="tx1"/>
                </a:solidFill>
                <a:effectLst/>
                <a:latin typeface="Calibri" pitchFamily="34" charset="0"/>
                <a:ea typeface="Calibri" pitchFamily="34" charset="0"/>
                <a:cs typeface="B Lotus" pitchFamily="2" charset="-78"/>
              </a:rPr>
              <a:t>اصول سرپرستی</a:t>
            </a:r>
            <a:endParaRPr kumimoji="0" lang="en-US" sz="2800" b="0" i="0" u="none" strike="noStrike" cap="none" normalizeH="0" baseline="0" dirty="0" smtClean="0">
              <a:ln>
                <a:noFill/>
              </a:ln>
              <a:solidFill>
                <a:schemeClr val="tx1"/>
              </a:solidFill>
              <a:effectLst/>
              <a:latin typeface="Arial" pitchFamily="34" charset="0"/>
              <a:cs typeface="B Lotus" pitchFamily="2" charset="-78"/>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SA"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t>حوزه سرپرستی یکی از چالش برانگیزترین حوزه های مدیریتی سازمان است چراکه سرپرست باید با مدیران و روسا از یک طرف و با کارکنان از طرف دیگر ارتباط داشته باشد.از این رو برای تبدیل شدن یک نیروی کار ساده به فردی متخصص نیاز به فراگیری دانش و مجهز شدن به برخی مهارت های مدیریتی از قبیل  برقراری ارتباط,ایجاد انگیزه در کارکنان,بهبود بهره وری,اداره کارکنان مشکل دار و مشکل ساز و.... می باشد</a:t>
            </a:r>
            <a:r>
              <a:rPr kumimoji="0" lang="en-US"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t>.</a:t>
            </a:r>
            <a:br>
              <a:rPr kumimoji="0" lang="en-US"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br>
            <a:r>
              <a:rPr kumimoji="0" lang="en-US" sz="2800" b="1" i="0" u="none" strike="noStrike" cap="none" normalizeH="0" baseline="0" dirty="0" smtClean="0">
                <a:ln>
                  <a:noFill/>
                </a:ln>
                <a:solidFill>
                  <a:schemeClr val="tx1"/>
                </a:solidFill>
                <a:effectLst/>
                <a:latin typeface="Calibri" pitchFamily="34" charset="0"/>
                <a:ea typeface="Calibri" pitchFamily="34" charset="0"/>
                <a:cs typeface="B Lotus" pitchFamily="2" charset="-78"/>
              </a:rPr>
              <a:t/>
            </a:r>
            <a:br>
              <a:rPr kumimoji="0" lang="en-US" sz="2800" b="1" i="0" u="none" strike="noStrike" cap="none" normalizeH="0" baseline="0" dirty="0" smtClean="0">
                <a:ln>
                  <a:noFill/>
                </a:ln>
                <a:solidFill>
                  <a:schemeClr val="tx1"/>
                </a:solidFill>
                <a:effectLst/>
                <a:latin typeface="Calibri" pitchFamily="34" charset="0"/>
                <a:ea typeface="Calibri" pitchFamily="34" charset="0"/>
                <a:cs typeface="B Lotus" pitchFamily="2" charset="-78"/>
              </a:rPr>
            </a:br>
            <a:r>
              <a:rPr kumimoji="0" lang="ar-SA" sz="2800" b="1" i="0" u="none" strike="noStrike" cap="none" normalizeH="0" baseline="0" dirty="0" smtClean="0">
                <a:ln>
                  <a:noFill/>
                </a:ln>
                <a:solidFill>
                  <a:schemeClr val="tx1"/>
                </a:solidFill>
                <a:effectLst/>
                <a:latin typeface="Calibri" pitchFamily="34" charset="0"/>
                <a:ea typeface="Calibri" pitchFamily="34" charset="0"/>
                <a:cs typeface="B Lotus" pitchFamily="2" charset="-78"/>
              </a:rPr>
              <a:t>کلیات و مفاهیم سرپرستی</a:t>
            </a:r>
            <a:r>
              <a:rPr kumimoji="0" lang="en-US"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t/>
            </a:r>
            <a:br>
              <a:rPr kumimoji="0" lang="en-US"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br>
            <a:r>
              <a:rPr kumimoji="0" lang="ar-SA"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t>مقدمه</a:t>
            </a:r>
            <a:r>
              <a:rPr kumimoji="0" lang="en-US"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t/>
            </a:r>
            <a:br>
              <a:rPr kumimoji="0" lang="en-US"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br>
            <a:r>
              <a:rPr kumimoji="0" lang="ar-SA"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t>حوزه سرپرستی یکی از چالش برانگیزترین حوزه های مدیریتی سازمان است چراکه سرپرست باید با مدیران و روسا از یک طرف و با کارکنان از طرف دیگر ارتباط داشته باشد.از این رو برای تبدیل شدن یک نیروی کار ساده به فردی متخصص نیاز به فراگیری دانش و مجهز شدن به برخی مهارت های مدیریتی از قبیل برقراری ارتباط,ایجاد انگیزه در کارکنان,بهبود بهره وری,اداره کارکنان مشکل دار و مشکل ساز و.... می باشد</a:t>
            </a:r>
            <a:r>
              <a:rPr kumimoji="0" lang="en-US"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t>.</a:t>
            </a:r>
            <a:endParaRPr kumimoji="0" lang="en-US" sz="2800" b="0" i="0" u="none" strike="noStrike" cap="none" normalizeH="0" baseline="0" dirty="0" smtClean="0">
              <a:ln>
                <a:noFill/>
              </a:ln>
              <a:solidFill>
                <a:schemeClr val="tx1"/>
              </a:solidFill>
              <a:effectLst/>
              <a:latin typeface="Arial" pitchFamily="34" charset="0"/>
              <a:cs typeface="B Lotus" pitchFamily="2" charset="-78"/>
            </a:endParaRPr>
          </a:p>
        </p:txBody>
      </p:sp>
    </p:spTree>
    <p:extLst>
      <p:ext uri="{BB962C8B-B14F-4D97-AF65-F5344CB8AC3E}">
        <p14:creationId xmlns:p14="http://schemas.microsoft.com/office/powerpoint/2010/main" xmlns="" val="19156864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391886" y="718457"/>
            <a:ext cx="11289803" cy="5118463"/>
          </a:xfrm>
        </p:spPr>
        <p:txBody>
          <a:bodyPr>
            <a:normAutofit/>
          </a:bodyPr>
          <a:lstStyle/>
          <a:p>
            <a:pPr algn="r" rtl="1"/>
            <a:r>
              <a:rPr lang="en-US" sz="4800" dirty="0" smtClean="0"/>
              <a:t/>
            </a:r>
            <a:br>
              <a:rPr lang="en-US" sz="4800" dirty="0" smtClean="0"/>
            </a:br>
            <a:r>
              <a:rPr lang="en-US" dirty="0" smtClean="0">
                <a:latin typeface="Calibri" panose="020F0502020204030204" pitchFamily="34" charset="0"/>
                <a:ea typeface="Calibri" panose="020F0502020204030204" pitchFamily="34" charset="0"/>
                <a:cs typeface="Arial" panose="020B0604020202020204" pitchFamily="34" charset="0"/>
              </a:rPr>
              <a:t/>
            </a:r>
            <a:br>
              <a:rPr lang="en-US" dirty="0" smtClean="0">
                <a:latin typeface="Calibri" panose="020F0502020204030204" pitchFamily="34" charset="0"/>
                <a:ea typeface="Calibri" panose="020F0502020204030204" pitchFamily="34" charset="0"/>
                <a:cs typeface="Arial" panose="020B0604020202020204" pitchFamily="34" charset="0"/>
              </a:rPr>
            </a:br>
            <a:endParaRPr lang="en-US" dirty="0"/>
          </a:p>
        </p:txBody>
      </p:sp>
      <p:sp>
        <p:nvSpPr>
          <p:cNvPr id="2" name="Rectangle 1"/>
          <p:cNvSpPr>
            <a:spLocks noChangeArrowheads="1"/>
          </p:cNvSpPr>
          <p:nvPr/>
        </p:nvSpPr>
        <p:spPr bwMode="auto">
          <a:xfrm>
            <a:off x="376519" y="336176"/>
            <a:ext cx="11376210" cy="62323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SA"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t>مفهوم سرپرستی</a:t>
            </a:r>
            <a:r>
              <a:rPr kumimoji="0" lang="en-US"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t/>
            </a:r>
            <a:br>
              <a:rPr kumimoji="0" lang="en-US"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br>
            <a:r>
              <a:rPr kumimoji="0" lang="ar-SA"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t>از نظر لغوی در زبان انگلیسی سرپرست از دو واژه بزرگ گسترده بینایی یا قدرت تصور تشکیل شده است.در متون مدیریت,سرپرست به کسی اطلاق می گردد که مسئولیت هدایت و اداره دیگران را عهده دار است و از طریق برقراری ارتباط,فعالیت های سازمان را به وسیله زیردستان به انجام می رسد.</a:t>
            </a:r>
            <a:endParaRPr kumimoji="0" lang="fa-IR"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endParaRPr>
          </a:p>
          <a:p>
            <a:pPr marL="0" marR="0" lvl="0" indent="0" algn="r" defTabSz="914400" rtl="1"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pitchFamily="34" charset="0"/>
              <a:cs typeface="B Lotus" pitchFamily="2" charset="-78"/>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SA"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t> ازاین تعاریف,مفاهیم مشترک زیر برداشت می شود</a:t>
            </a:r>
            <a:r>
              <a:rPr kumimoji="0" lang="en-US"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t>:</a:t>
            </a:r>
            <a:br>
              <a:rPr kumimoji="0" lang="en-US"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br>
            <a:r>
              <a:rPr kumimoji="0" lang="en-US"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t> </a:t>
            </a:r>
            <a:r>
              <a:rPr kumimoji="0" lang="ar-SA"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t>-</a:t>
            </a:r>
            <a:r>
              <a:rPr kumimoji="0" lang="en-US"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t>  </a:t>
            </a:r>
            <a:r>
              <a:rPr kumimoji="0" lang="ar-SA"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t>سرپرست چندین کارمند یا کارگر دارد که به او گزارش می دهند</a:t>
            </a:r>
            <a:endParaRPr kumimoji="0" lang="fa-IR"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endParaRPr>
          </a:p>
          <a:p>
            <a:pPr marL="0" marR="0" lvl="0" indent="0" algn="r" defTabSz="914400" rtl="1" eaLnBrk="0" fontAlgn="base" latinLnBrk="0" hangingPunct="0">
              <a:lnSpc>
                <a:spcPct val="100000"/>
              </a:lnSpc>
              <a:spcBef>
                <a:spcPct val="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pitchFamily="34" charset="0"/>
              <a:cs typeface="B Lotus" pitchFamily="2" charset="-78"/>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t> </a:t>
            </a:r>
            <a:r>
              <a:rPr kumimoji="0" lang="ar-SA"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t>-</a:t>
            </a:r>
            <a:r>
              <a:rPr kumimoji="0" lang="en-US"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t> </a:t>
            </a:r>
            <a:r>
              <a:rPr kumimoji="0" lang="ar-SA"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t>کار سرپرست از طریق افراد زیر مجموعه صورت می گیرد</a:t>
            </a:r>
            <a:endParaRPr kumimoji="0" lang="fa-IR"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t/>
            </a:r>
            <a:br>
              <a:rPr kumimoji="0" lang="en-US"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br>
            <a:r>
              <a:rPr kumimoji="0" lang="ar-SA"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t> -</a:t>
            </a:r>
            <a:r>
              <a:rPr kumimoji="0" lang="en-US"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t>  </a:t>
            </a:r>
            <a:r>
              <a:rPr kumimoji="0" lang="ar-SA"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t>تلاش سرپرست در جهت تحقق اهداف و دستیابی به شاخص های عملکردی می باشد که از طریق مدیران بالا رتبه تعیین می شود</a:t>
            </a:r>
            <a:endParaRPr kumimoji="0" lang="fa-IR"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t/>
            </a:r>
            <a:br>
              <a:rPr kumimoji="0" lang="en-US"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br>
            <a:r>
              <a:rPr kumimoji="0" lang="en-US"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t>   </a:t>
            </a:r>
            <a:r>
              <a:rPr kumimoji="0" lang="ar-SA"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t>- نوع فعالیت سرپرست اجرایی و عملیاتی می باشد</a:t>
            </a:r>
            <a:endParaRPr kumimoji="0" lang="ar-SA" sz="2800" b="0" i="0" u="none" strike="noStrike" cap="none" normalizeH="0" baseline="0" dirty="0" smtClean="0">
              <a:ln>
                <a:noFill/>
              </a:ln>
              <a:solidFill>
                <a:schemeClr val="tx1"/>
              </a:solidFill>
              <a:effectLst/>
              <a:latin typeface="Arial" pitchFamily="34" charset="0"/>
              <a:cs typeface="B Lotus" pitchFamily="2" charset="-78"/>
            </a:endParaRPr>
          </a:p>
        </p:txBody>
      </p:sp>
    </p:spTree>
    <p:extLst>
      <p:ext uri="{BB962C8B-B14F-4D97-AF65-F5344CB8AC3E}">
        <p14:creationId xmlns:p14="http://schemas.microsoft.com/office/powerpoint/2010/main" xmlns="" val="906406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ubtitle 3"/>
          <p:cNvSpPr>
            <a:spLocks noGrp="1"/>
          </p:cNvSpPr>
          <p:nvPr>
            <p:ph type="ctrTitle"/>
          </p:nvPr>
        </p:nvSpPr>
        <p:spPr>
          <a:xfrm>
            <a:off x="274320" y="1070111"/>
            <a:ext cx="11247120" cy="3985214"/>
          </a:xfrm>
        </p:spPr>
        <p:txBody>
          <a:bodyPr>
            <a:normAutofit/>
          </a:bodyPr>
          <a:lstStyle/>
          <a:p>
            <a:pPr algn="r"/>
            <a:r>
              <a:rPr lang="en-US" dirty="0" smtClean="0"/>
              <a:t> </a:t>
            </a:r>
            <a:r>
              <a:rPr lang="fa-IR" dirty="0" smtClean="0"/>
              <a:t/>
            </a:r>
            <a:br>
              <a:rPr lang="fa-IR" dirty="0" smtClean="0"/>
            </a:br>
            <a:r>
              <a:rPr lang="fa-IR" dirty="0" smtClean="0"/>
              <a:t/>
            </a:r>
            <a:br>
              <a:rPr lang="fa-IR" dirty="0" smtClean="0"/>
            </a:br>
            <a:endParaRPr lang="en-US" sz="3100" dirty="0">
              <a:cs typeface="B Lotus" pitchFamily="2" charset="-78"/>
            </a:endParaRPr>
          </a:p>
        </p:txBody>
      </p:sp>
      <p:sp>
        <p:nvSpPr>
          <p:cNvPr id="5121" name="Rectangle 1"/>
          <p:cNvSpPr>
            <a:spLocks noChangeArrowheads="1"/>
          </p:cNvSpPr>
          <p:nvPr/>
        </p:nvSpPr>
        <p:spPr bwMode="auto">
          <a:xfrm>
            <a:off x="718457" y="738659"/>
            <a:ext cx="10946674"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fa-I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7" name="Rectangle 6"/>
          <p:cNvSpPr/>
          <p:nvPr/>
        </p:nvSpPr>
        <p:spPr>
          <a:xfrm>
            <a:off x="416859" y="255494"/>
            <a:ext cx="11255187" cy="954107"/>
          </a:xfrm>
          <a:prstGeom prst="rect">
            <a:avLst/>
          </a:prstGeom>
        </p:spPr>
        <p:txBody>
          <a:bodyPr wrap="square">
            <a:spAutoFit/>
          </a:bodyPr>
          <a:lstStyle/>
          <a:p>
            <a:pPr lvl="0" algn="r" rtl="1" eaLnBrk="0" fontAlgn="base" hangingPunct="0">
              <a:spcBef>
                <a:spcPct val="0"/>
              </a:spcBef>
              <a:spcAft>
                <a:spcPct val="0"/>
              </a:spcAft>
            </a:pPr>
            <a:endParaRPr lang="fa-IR" sz="2800" dirty="0" smtClean="0">
              <a:latin typeface="Arial" pitchFamily="34" charset="0"/>
              <a:ea typeface="Calibri" pitchFamily="34" charset="0"/>
              <a:cs typeface="B Lotus" pitchFamily="2" charset="-78"/>
            </a:endParaRPr>
          </a:p>
          <a:p>
            <a:pPr lvl="0" algn="r" rtl="1" eaLnBrk="0" fontAlgn="base" hangingPunct="0">
              <a:spcBef>
                <a:spcPct val="0"/>
              </a:spcBef>
              <a:spcAft>
                <a:spcPct val="0"/>
              </a:spcAft>
            </a:pPr>
            <a:endParaRPr lang="fa-IR" sz="2800" dirty="0" smtClean="0">
              <a:latin typeface="Arial" pitchFamily="34" charset="0"/>
              <a:cs typeface="B Lotus" pitchFamily="2" charset="-78"/>
            </a:endParaRPr>
          </a:p>
        </p:txBody>
      </p:sp>
      <p:sp>
        <p:nvSpPr>
          <p:cNvPr id="4097" name="Rectangle 1"/>
          <p:cNvSpPr>
            <a:spLocks noChangeArrowheads="1"/>
          </p:cNvSpPr>
          <p:nvPr/>
        </p:nvSpPr>
        <p:spPr bwMode="auto">
          <a:xfrm>
            <a:off x="484094" y="793376"/>
            <a:ext cx="11255189" cy="440120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SA" sz="2800" b="1" i="0" u="none" strike="noStrike" cap="none" normalizeH="0" baseline="0" dirty="0" smtClean="0">
                <a:ln>
                  <a:noFill/>
                </a:ln>
                <a:solidFill>
                  <a:schemeClr val="tx1"/>
                </a:solidFill>
                <a:effectLst/>
                <a:latin typeface="Calibri" pitchFamily="34" charset="0"/>
                <a:ea typeface="Calibri" pitchFamily="34" charset="0"/>
                <a:cs typeface="B Lotus" pitchFamily="2" charset="-78"/>
              </a:rPr>
              <a:t>تاریخچه سرپرستی</a:t>
            </a:r>
            <a:r>
              <a:rPr kumimoji="0" lang="en-US"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t/>
            </a:r>
            <a:br>
              <a:rPr kumimoji="0" lang="en-US"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br>
            <a:r>
              <a:rPr kumimoji="0" lang="ar-SA"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t>موقعیت و جایگاه سرپرست در صنایع و سازمان های صنعتی طی اعصار گذشته تحولات چشمگیری داشته است.</a:t>
            </a:r>
            <a:endParaRPr kumimoji="0" lang="fa-IR"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endParaRPr>
          </a:p>
          <a:p>
            <a:pPr marL="0" marR="0" lvl="0" indent="0" algn="r" defTabSz="914400" rtl="1" eaLnBrk="1" fontAlgn="base" latinLnBrk="0" hangingPunct="1">
              <a:lnSpc>
                <a:spcPct val="100000"/>
              </a:lnSpc>
              <a:spcBef>
                <a:spcPct val="0"/>
              </a:spcBef>
              <a:spcAft>
                <a:spcPct val="0"/>
              </a:spcAft>
              <a:buClrTx/>
              <a:buSzTx/>
              <a:buFontTx/>
              <a:buNone/>
              <a:tabLst/>
            </a:pPr>
            <a:r>
              <a:rPr kumimoji="0" lang="ar-SA"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t>در گذشته سرپرست به تنهایی کارگاه را اداره می کرد.ولی پیدایش مکتب "مدیریت علمی"توسط"تیلور"و طرح عقاید جدید او در زمینه اعمال سرپرستی تخصصی به جای روش سنتی سرپرستی فردی,باعث تخصصی شدن امر سرپرستی گردید.در این زمان,اگر چه سرپرست تعبیر و تفسیر خط مشی های سازمانی را که در آن کار می کرد به عهده داشت,اما مانند گذشته در وضع این خط مشی ها دخالتی نداشت</a:t>
            </a:r>
            <a:r>
              <a:rPr kumimoji="0" lang="en-US"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t>.</a:t>
            </a:r>
            <a:br>
              <a:rPr kumimoji="0" lang="en-US"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br>
            <a:r>
              <a:rPr kumimoji="0" lang="ar-SA"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t>این نوع تحول جدید باعث شد به روش پیشین سازمان ها که بر اساس آن یک فرد فقط به این علت سرپرست گروه می شد که مدت زیادی در آن شغل کار کرده بود,پایان داده شد</a:t>
            </a:r>
            <a:r>
              <a:rPr kumimoji="0" lang="en-US"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t>.</a:t>
            </a:r>
            <a:endParaRPr kumimoji="0" lang="en-US" sz="2800" b="0" i="0" u="none" strike="noStrike" cap="none" normalizeH="0" baseline="0" dirty="0" smtClean="0">
              <a:ln>
                <a:noFill/>
              </a:ln>
              <a:solidFill>
                <a:schemeClr val="tx1"/>
              </a:solidFill>
              <a:effectLst/>
              <a:latin typeface="Arial" pitchFamily="34" charset="0"/>
              <a:cs typeface="B Lotus" pitchFamily="2" charset="-78"/>
            </a:endParaRPr>
          </a:p>
        </p:txBody>
      </p:sp>
    </p:spTree>
    <p:extLst>
      <p:ext uri="{BB962C8B-B14F-4D97-AF65-F5344CB8AC3E}">
        <p14:creationId xmlns:p14="http://schemas.microsoft.com/office/powerpoint/2010/main" xmlns="" val="35744602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9" name="Rectangle 1"/>
          <p:cNvSpPr>
            <a:spLocks noChangeArrowheads="1"/>
          </p:cNvSpPr>
          <p:nvPr/>
        </p:nvSpPr>
        <p:spPr bwMode="auto">
          <a:xfrm>
            <a:off x="242047" y="309283"/>
            <a:ext cx="11537577" cy="310854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r" rtl="1" fontAlgn="base">
              <a:spcBef>
                <a:spcPct val="0"/>
              </a:spcBef>
              <a:spcAft>
                <a:spcPct val="0"/>
              </a:spcAft>
            </a:pPr>
            <a:endParaRPr lang="fa-IR" sz="2800" dirty="0" smtClean="0">
              <a:cs typeface="B Lotus" pitchFamily="2" charset="-78"/>
            </a:endParaRPr>
          </a:p>
          <a:p>
            <a:pPr algn="r" rtl="1" fontAlgn="base">
              <a:spcBef>
                <a:spcPct val="0"/>
              </a:spcBef>
              <a:spcAft>
                <a:spcPct val="0"/>
              </a:spcAft>
            </a:pPr>
            <a:endParaRPr lang="fa-IR" sz="2800" dirty="0" smtClean="0">
              <a:cs typeface="B Lotus" pitchFamily="2" charset="-78"/>
            </a:endParaRPr>
          </a:p>
          <a:p>
            <a:pPr algn="r" rtl="1" fontAlgn="base">
              <a:spcBef>
                <a:spcPct val="0"/>
              </a:spcBef>
              <a:spcAft>
                <a:spcPct val="0"/>
              </a:spcAft>
            </a:pPr>
            <a:endParaRPr lang="fa-IR" sz="2800" dirty="0" smtClean="0">
              <a:cs typeface="B Lotus" pitchFamily="2" charset="-78"/>
            </a:endParaRPr>
          </a:p>
          <a:p>
            <a:pPr algn="r" rtl="1" fontAlgn="base">
              <a:spcBef>
                <a:spcPct val="0"/>
              </a:spcBef>
              <a:spcAft>
                <a:spcPct val="0"/>
              </a:spcAft>
            </a:pPr>
            <a:endParaRPr lang="fa-IR" sz="2800" dirty="0" smtClean="0">
              <a:cs typeface="B Lotus" pitchFamily="2" charset="-78"/>
            </a:endParaRPr>
          </a:p>
          <a:p>
            <a:pPr algn="r" rtl="1" fontAlgn="base">
              <a:spcBef>
                <a:spcPct val="0"/>
              </a:spcBef>
              <a:spcAft>
                <a:spcPct val="0"/>
              </a:spcAft>
            </a:pPr>
            <a:endParaRPr lang="fa-IR" sz="2800" dirty="0" smtClean="0">
              <a:cs typeface="B Lotus" pitchFamily="2" charset="-78"/>
            </a:endParaRPr>
          </a:p>
          <a:p>
            <a:pPr algn="r" rtl="1" fontAlgn="base">
              <a:spcBef>
                <a:spcPct val="0"/>
              </a:spcBef>
              <a:spcAft>
                <a:spcPct val="0"/>
              </a:spcAft>
            </a:pPr>
            <a:endParaRPr lang="en-US" sz="2800" dirty="0" smtClean="0">
              <a:cs typeface="B Lotus" pitchFamily="2" charset="-78"/>
            </a:endParaRPr>
          </a:p>
          <a:p>
            <a:pPr marL="0" marR="0" lvl="0" indent="0" algn="r" defTabSz="914400" rtl="1" eaLnBrk="1" fontAlgn="base" latinLnBrk="0" hangingPunct="1">
              <a:lnSpc>
                <a:spcPct val="100000"/>
              </a:lnSpc>
              <a:spcBef>
                <a:spcPct val="0"/>
              </a:spcBef>
              <a:spcAft>
                <a:spcPct val="0"/>
              </a:spcAft>
              <a:buClrTx/>
              <a:buSzTx/>
              <a:buFontTx/>
              <a:buNone/>
              <a:tabLst/>
            </a:pPr>
            <a:endParaRPr kumimoji="0" lang="fa-IR" sz="2800" b="0" i="0" u="none" strike="noStrike" cap="none" normalizeH="0" baseline="0" dirty="0" smtClean="0">
              <a:ln>
                <a:noFill/>
              </a:ln>
              <a:solidFill>
                <a:schemeClr val="tx1"/>
              </a:solidFill>
              <a:effectLst/>
              <a:latin typeface="Arial" pitchFamily="34" charset="0"/>
              <a:cs typeface="Arial" pitchFamily="34" charset="0"/>
            </a:endParaRPr>
          </a:p>
        </p:txBody>
      </p:sp>
      <p:sp>
        <p:nvSpPr>
          <p:cNvPr id="3" name="Rectangle 1"/>
          <p:cNvSpPr>
            <a:spLocks noChangeArrowheads="1"/>
          </p:cNvSpPr>
          <p:nvPr/>
        </p:nvSpPr>
        <p:spPr bwMode="auto">
          <a:xfrm>
            <a:off x="228600" y="204396"/>
            <a:ext cx="11662943" cy="640175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SA" sz="2800" b="1" i="0" u="none" strike="noStrike" cap="none" normalizeH="0" baseline="0" dirty="0" smtClean="0">
                <a:ln>
                  <a:noFill/>
                </a:ln>
                <a:solidFill>
                  <a:schemeClr val="tx1"/>
                </a:solidFill>
                <a:effectLst/>
                <a:latin typeface="Calibri" pitchFamily="34" charset="0"/>
                <a:ea typeface="Calibri" pitchFamily="34" charset="0"/>
                <a:cs typeface="B Lotus" pitchFamily="2" charset="-78"/>
              </a:rPr>
              <a:t>نقش های مختلف سرپرست</a:t>
            </a:r>
            <a:r>
              <a:rPr kumimoji="0" lang="en-US"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t/>
            </a:r>
            <a:br>
              <a:rPr kumimoji="0" lang="en-US"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br>
            <a:r>
              <a:rPr kumimoji="0" lang="ar-SA"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t>در این جا چند نظر مختلف در مورد نقشهای سرپرست را مورد توجه قرارمی دهیم</a:t>
            </a:r>
            <a:r>
              <a:rPr kumimoji="0" lang="en-US"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t>:</a:t>
            </a:r>
            <a:br>
              <a:rPr kumimoji="0" lang="en-US"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br>
            <a:r>
              <a:rPr kumimoji="0" lang="ar-SA"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t>- از این دید,سرپرست از نظر کارکنان نماینده مستقیم مدیریت عالی است,که با آنها در تماس رودررو است و تامین کننده نظرات و اوامر افراد ما فوق می باشد</a:t>
            </a:r>
            <a:r>
              <a:rPr kumimoji="0" lang="en-US"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t/>
            </a:r>
            <a:br>
              <a:rPr kumimoji="0" lang="en-US"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br>
            <a:r>
              <a:rPr kumimoji="0" lang="ar-SA"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t>- نظریه دیگری,سرپرست را یک واسطه بشمار می آورد که میان توقعات و احتیاجات مدیریت عالی و کارکنان گرفتار است</a:t>
            </a:r>
            <a:r>
              <a:rPr kumimoji="0" lang="en-US"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t>.</a:t>
            </a:r>
            <a:br>
              <a:rPr kumimoji="0" lang="en-US"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br>
            <a:r>
              <a:rPr kumimoji="0" lang="ar-SA"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t>- نظر دیگری سرپرست رافردی حاشیه نشین می داندکه فقط عنوان سرپرستی رایدک می کشدکه نه اختیاری به اوداده شده ونه کارگران ازاوتوقعی دارند.</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SA"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t>- نظریه دیگردرباره سرپرست، هرچندامروزه موردقبول نیست، این است که اورا متعلق به گروه دیگری ازکارکنان می داند (نماینده کارگران).دراین موقعیت سرپرست به عنوان سخنگوونماینده کارگران، خواسته های آنهارابرای مقامات بالاتشریح وطالب حقوق ومنافع آنهاست.</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SA"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t>- نقش دیگری که برای سرپرست درنظرگرفته شده به عنوان کارشناس روابط انسانی است.مطابق این نظریه ،سرپرست یکی ازکارشناسانی است که تخصص اوبه حل وفصل مسایل مربوط می شود.</a:t>
            </a:r>
            <a:endParaRPr kumimoji="0" lang="en-US"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endParaRPr>
          </a:p>
          <a:p>
            <a:pPr marL="0" marR="0" lvl="0" indent="0" algn="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pitchFamily="34" charset="0"/>
                <a:ea typeface="Calibri" pitchFamily="34" charset="0"/>
                <a:cs typeface="B Lotus" pitchFamily="2" charset="-78"/>
              </a:rPr>
              <a:t>.</a:t>
            </a:r>
            <a:br>
              <a:rPr kumimoji="0" lang="en-US" sz="1400" b="1" i="0" u="none" strike="noStrike" cap="none" normalizeH="0" baseline="0" dirty="0" smtClean="0">
                <a:ln>
                  <a:noFill/>
                </a:ln>
                <a:solidFill>
                  <a:schemeClr val="tx1"/>
                </a:solidFill>
                <a:effectLst/>
                <a:latin typeface="Arial" pitchFamily="34" charset="0"/>
                <a:ea typeface="Calibri" pitchFamily="34" charset="0"/>
                <a:cs typeface="B Lotus" pitchFamily="2" charset="-78"/>
              </a:rPr>
            </a:br>
            <a:r>
              <a:rPr kumimoji="0" lang="en-US" sz="1400" b="1" i="0" u="none" strike="noStrike" cap="none" normalizeH="0" baseline="0" dirty="0" smtClean="0">
                <a:ln>
                  <a:noFill/>
                </a:ln>
                <a:solidFill>
                  <a:schemeClr val="tx1"/>
                </a:solidFill>
                <a:effectLst/>
                <a:latin typeface="Arial" pitchFamily="34" charset="0"/>
                <a:ea typeface="Calibri" pitchFamily="34" charset="0"/>
                <a:cs typeface="B Lotus" pitchFamily="2" charset="-78"/>
              </a:rPr>
              <a:t/>
            </a:r>
            <a:br>
              <a:rPr kumimoji="0" lang="en-US" sz="1400" b="1" i="0" u="none" strike="noStrike" cap="none" normalizeH="0" baseline="0" dirty="0" smtClean="0">
                <a:ln>
                  <a:noFill/>
                </a:ln>
                <a:solidFill>
                  <a:schemeClr val="tx1"/>
                </a:solidFill>
                <a:effectLst/>
                <a:latin typeface="Arial" pitchFamily="34" charset="0"/>
                <a:ea typeface="Calibri" pitchFamily="34" charset="0"/>
                <a:cs typeface="B Lotus" pitchFamily="2" charset="-78"/>
              </a:rPr>
            </a:b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xmlns="" val="27722223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893193"/>
            <a:ext cx="9144000" cy="2038727"/>
          </a:xfrm>
        </p:spPr>
        <p:txBody>
          <a:bodyPr>
            <a:normAutofit/>
          </a:bodyPr>
          <a:lstStyle/>
          <a:p>
            <a:pPr lvl="0">
              <a:spcBef>
                <a:spcPts val="1000"/>
              </a:spcBef>
            </a:pPr>
            <a:r>
              <a:rPr lang="fa-IR" sz="2800" b="1" dirty="0" smtClean="0">
                <a:cs typeface="B Lotus" panose="00000400000000000000" pitchFamily="2" charset="-78"/>
              </a:rPr>
              <a:t>پایان جلسه اول</a:t>
            </a:r>
            <a:r>
              <a:rPr lang="fa-IR" sz="2800" b="1" dirty="0">
                <a:cs typeface="B Lotus" panose="00000400000000000000" pitchFamily="2" charset="-78"/>
              </a:rPr>
              <a:t/>
            </a:r>
            <a:br>
              <a:rPr lang="fa-IR" sz="2800" b="1" dirty="0">
                <a:cs typeface="B Lotus" panose="00000400000000000000" pitchFamily="2" charset="-78"/>
              </a:rPr>
            </a:br>
            <a:r>
              <a:rPr lang="fa-IR" sz="2800" b="1" dirty="0" smtClean="0">
                <a:cs typeface="B Lotus" panose="00000400000000000000" pitchFamily="2" charset="-78"/>
              </a:rPr>
              <a:t/>
            </a:r>
            <a:br>
              <a:rPr lang="fa-IR" sz="2800" b="1" dirty="0" smtClean="0">
                <a:cs typeface="B Lotus" panose="00000400000000000000" pitchFamily="2" charset="-78"/>
              </a:rPr>
            </a:br>
            <a:r>
              <a:rPr lang="fa-IR" sz="2800" b="1" dirty="0" smtClean="0">
                <a:cs typeface="B Lotus" panose="00000400000000000000" pitchFamily="2" charset="-78"/>
              </a:rPr>
              <a:t>سالم وتندرست باشید</a:t>
            </a:r>
            <a:endParaRPr lang="en-US" sz="2800" b="1" dirty="0">
              <a:cs typeface="B Lotus" panose="00000400000000000000" pitchFamily="2" charset="-78"/>
            </a:endParaRPr>
          </a:p>
        </p:txBody>
      </p:sp>
      <p:sp>
        <p:nvSpPr>
          <p:cNvPr id="3" name="Subtitle 2"/>
          <p:cNvSpPr>
            <a:spLocks noGrp="1"/>
          </p:cNvSpPr>
          <p:nvPr>
            <p:ph type="subTitle" idx="1"/>
          </p:nvPr>
        </p:nvSpPr>
        <p:spPr>
          <a:xfrm flipV="1">
            <a:off x="1524000" y="5257799"/>
            <a:ext cx="9144000" cy="1400577"/>
          </a:xfrm>
        </p:spPr>
        <p:txBody>
          <a:bodyPr/>
          <a:lstStyle/>
          <a:p>
            <a:endParaRPr lang="fa-IR" dirty="0" smtClean="0"/>
          </a:p>
          <a:p>
            <a:endParaRPr lang="fa-IR" dirty="0"/>
          </a:p>
          <a:p>
            <a:endParaRPr lang="en-US" dirty="0"/>
          </a:p>
        </p:txBody>
      </p:sp>
    </p:spTree>
    <p:extLst>
      <p:ext uri="{BB962C8B-B14F-4D97-AF65-F5344CB8AC3E}">
        <p14:creationId xmlns:p14="http://schemas.microsoft.com/office/powerpoint/2010/main" xmlns="" val="116540985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140</TotalTime>
  <Words>73</Words>
  <Application>Microsoft Office PowerPoint</Application>
  <PresentationFormat>Custom</PresentationFormat>
  <Paragraphs>27</Paragraphs>
  <Slides>6</Slides>
  <Notes>1</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گروه عمومی  آموزشکده قدسیه ساری    درس سرپرستی سازمان   جلسه اول    مدرس: مهرانگیز خادملو </vt:lpstr>
      <vt:lpstr>Slide 2</vt:lpstr>
      <vt:lpstr>  </vt:lpstr>
      <vt:lpstr>   </vt:lpstr>
      <vt:lpstr>Slide 5</vt:lpstr>
      <vt:lpstr>پایان جلسه اول  سالم وتندرست باشید</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گروه تربیت کودک   آموزشکده قدسیه ساری    درس برنامه ریزی پیش ازدبستان   مدرس: مهرانگیز خادملو</dc:title>
  <dc:creator>M KH</dc:creator>
  <cp:lastModifiedBy>M KH</cp:lastModifiedBy>
  <cp:revision>53</cp:revision>
  <dcterms:created xsi:type="dcterms:W3CDTF">2020-03-06T13:05:04Z</dcterms:created>
  <dcterms:modified xsi:type="dcterms:W3CDTF">2020-03-08T10:47:11Z</dcterms:modified>
</cp:coreProperties>
</file>