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3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6774" autoAdjust="0"/>
  </p:normalViewPr>
  <p:slideViewPr>
    <p:cSldViewPr snapToGrid="0">
      <p:cViewPr varScale="1">
        <p:scale>
          <a:sx n="71" d="100"/>
          <a:sy n="71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77F5-58F2-435D-B8B9-EB4543330F7F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1DB39-C09E-4E1E-B42A-6932B7F569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DB39-C09E-4E1E-B42A-6932B7F5694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10343"/>
            <a:ext cx="9144000" cy="5003074"/>
          </a:xfrm>
        </p:spPr>
        <p:txBody>
          <a:bodyPr>
            <a:normAutofit fontScale="90000"/>
          </a:bodyPr>
          <a:lstStyle/>
          <a:p>
            <a:pPr lvl="0" rtl="1">
              <a:spcBef>
                <a:spcPts val="1000"/>
              </a:spcBef>
            </a:pPr>
            <a:r>
              <a:rPr lang="fa-IR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گروه 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عمومی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b="1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درس </a:t>
            </a:r>
            <a:r>
              <a:rPr lang="fa-IR" sz="5300" b="1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سرپرستی سازمان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</a:t>
            </a:r>
            <a:r>
              <a:rPr lang="fa-IR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دوم</a:t>
            </a:r>
            <a:r>
              <a:rPr lang="en-US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 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7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</a:t>
            </a:r>
            <a:r>
              <a:rPr lang="fa-IR" sz="27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endParaRPr lang="en-US" sz="5300" b="1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766481"/>
            <a:ext cx="11416554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جایگاه سازمانی سرپرست در انواع مدیریت</a:t>
            </a: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کارهای مدیریتی بر حسب سطوح سازمانی متفاوت است. معمولا سه سطح ذیل را برای طبقه بندی سطوح مدیریت در نظر می گیرند که عبارت اند از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: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algn="r" rtl="1"/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r>
              <a:rPr kumimoji="0" lang="ar-SA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 مدیران عملیاتی یا سرپرستان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: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بطور مستقيم با كاركنان در ارتباط هستند .</a:t>
            </a:r>
            <a:endParaRPr lang="fa-IR" sz="2800" b="1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پر مشغله مي باشند .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وقت كمي صرف برنامه ريزي مي كنند 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گزارش نويسي و مطالعه مي نمايند .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بيشتر وقت خود را با افراد مافوق و افراد خارج  از سازمان مي گذرانند.                                    </a:t>
            </a:r>
            <a:endParaRPr lang="en-US" sz="2800" dirty="0" smtClean="0"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8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349624"/>
            <a:ext cx="1141655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مدیران میانی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پل ارتباطي بين مديريت عالي ومديريت عملياتي است </a:t>
            </a:r>
            <a:endParaRPr lang="fa-IR" sz="2800" b="1" dirty="0" smtClean="0">
              <a:cs typeface="B Traffic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راهبردهاوخط مشي ها ی سازمان را به هدفهاي ويژه و برنامه تبديل مي كنند و براي اجرا در اختيار مديران عملياتي قرار ميدهند .</a:t>
            </a:r>
          </a:p>
          <a:p>
            <a:pPr algn="r" rtl="1"/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  مدیران عالی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:</a:t>
            </a:r>
          </a:p>
          <a:p>
            <a:pPr algn="r" rtl="1"/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مسئول اداره كل سازمان هستند.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اهداف ،خط مشي ها و راهبردها را تدوين مي كنند .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واكنشهاي سازمان را در برابر محيط معين مي كنند .  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معمولا اين سطح از مديريت را مديرعامل ،مدير ، رئيس ... مي نامند .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8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91886" y="336177"/>
            <a:ext cx="11289803" cy="6360458"/>
          </a:xfrm>
        </p:spPr>
        <p:txBody>
          <a:bodyPr>
            <a:normAutofit/>
          </a:bodyPr>
          <a:lstStyle/>
          <a:p>
            <a:pPr algn="r" rtl="1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6518" y="416859"/>
            <a:ext cx="1129552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 smtClean="0">
                <a:cs typeface="B Lotus" pitchFamily="2" charset="-78"/>
              </a:rPr>
              <a:t>مهارت های مورد نیاز سرپرست</a:t>
            </a:r>
            <a:r>
              <a:rPr lang="fa-IR" sz="2800" b="1" dirty="0" smtClean="0">
                <a:cs typeface="B Lotus" pitchFamily="2" charset="-78"/>
              </a:rPr>
              <a:t>ی</a:t>
            </a:r>
          </a:p>
          <a:p>
            <a:pPr algn="r" rtl="1"/>
            <a:r>
              <a:rPr lang="en-US" sz="2800" dirty="0" smtClean="0">
                <a:cs typeface="B Lotus" pitchFamily="2" charset="-78"/>
              </a:rPr>
              <a:t/>
            </a:r>
            <a:br>
              <a:rPr lang="en-US" sz="2800" dirty="0" smtClean="0">
                <a:cs typeface="B Lotus" pitchFamily="2" charset="-78"/>
              </a:rPr>
            </a:br>
            <a:r>
              <a:rPr lang="ar-SA" sz="2800" dirty="0" smtClean="0">
                <a:cs typeface="B Lotus" pitchFamily="2" charset="-78"/>
              </a:rPr>
              <a:t>انواع مهارت ها در همه سازمان ها و در تمام سطوح مدیریتی کاربرد دارند.اگر یک سرپرست در آغاز فعالیت خود این مهارت ها را بیاموزد,در تمام طول مدت مدیریت و برای انجام همه کارها می تواند از آنها بهره گیرد.</a:t>
            </a:r>
            <a:endParaRPr lang="fa-IR" sz="2800" dirty="0" smtClean="0">
              <a:cs typeface="B Lotus" pitchFamily="2" charset="-78"/>
            </a:endParaRPr>
          </a:p>
          <a:p>
            <a:pPr algn="r"/>
            <a:endParaRPr lang="fa-IR" sz="2800" dirty="0" smtClean="0">
              <a:cs typeface="B Lotus" pitchFamily="2" charset="-78"/>
            </a:endParaRPr>
          </a:p>
          <a:p>
            <a:pPr algn="r"/>
            <a:r>
              <a:rPr lang="ar-SA" sz="2800" dirty="0" smtClean="0">
                <a:cs typeface="B Lotus" pitchFamily="2" charset="-78"/>
              </a:rPr>
              <a:t>انواع اصلی مهارت ها عبارت اند از: </a:t>
            </a:r>
            <a:endParaRPr lang="fa-IR" sz="2800" dirty="0" smtClean="0">
              <a:cs typeface="B Lotus" pitchFamily="2" charset="-78"/>
            </a:endParaRPr>
          </a:p>
          <a:p>
            <a:pPr algn="r"/>
            <a:r>
              <a:rPr lang="ar-SA" sz="2800" dirty="0" smtClean="0">
                <a:cs typeface="B Lotus" pitchFamily="2" charset="-78"/>
              </a:rPr>
              <a:t>مهارت های فنی</a:t>
            </a:r>
            <a:r>
              <a:rPr lang="fa-IR" sz="2800" dirty="0" smtClean="0">
                <a:cs typeface="B Lotus" pitchFamily="2" charset="-78"/>
              </a:rPr>
              <a:t>:</a:t>
            </a:r>
          </a:p>
          <a:p>
            <a:pPr algn="r"/>
            <a:r>
              <a:rPr lang="fa-IR" sz="2800" dirty="0" smtClean="0">
                <a:cs typeface="B Lotus" pitchFamily="2" charset="-78"/>
              </a:rPr>
              <a:t>توانايي بكار بردن ابزار،  شيوه ها   و دانش مورد نيازبراي اجراي يك زمينه تخصصي است :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مانند: جراحان ،مهندسان ... </a:t>
            </a:r>
          </a:p>
          <a:p>
            <a:pPr algn="r" rtl="1"/>
            <a:endParaRPr lang="fa-IR" sz="2800" dirty="0" smtClean="0">
              <a:cs typeface="B Lotus" pitchFamily="2" charset="-78"/>
            </a:endParaRPr>
          </a:p>
          <a:p>
            <a:pPr algn="r" rtl="1"/>
            <a:r>
              <a:rPr lang="ar-SA" sz="2800" dirty="0" smtClean="0">
                <a:cs typeface="B Lotus" pitchFamily="2" charset="-78"/>
              </a:rPr>
              <a:t>مهارت های انسانی</a:t>
            </a:r>
            <a:r>
              <a:rPr lang="fa-IR" sz="2800" dirty="0" smtClean="0">
                <a:cs typeface="B Lotus" pitchFamily="2" charset="-78"/>
              </a:rPr>
              <a:t>:</a:t>
            </a:r>
          </a:p>
          <a:p>
            <a:pPr algn="r" rtl="1"/>
            <a:r>
              <a:rPr lang="fa-IR" sz="2800" b="1" dirty="0" smtClean="0">
                <a:solidFill>
                  <a:srgbClr val="0070C0"/>
                </a:solidFill>
                <a:cs typeface="B Traffic" pitchFamily="2" charset="-78"/>
              </a:rPr>
              <a:t> </a:t>
            </a:r>
            <a:r>
              <a:rPr lang="fa-IR" sz="2800" dirty="0" smtClean="0">
                <a:cs typeface="B Lotus" pitchFamily="2" charset="-78"/>
              </a:rPr>
              <a:t>توانايي برقراري ارتباط با ديگران ،ايجاد انگيزه در افرادو درك شرايط و وضعيت آنها است از اين مهارت براي راضي نگه داشتنمديران بالا و انگيزه دادن به كاركنان  بهره مي گيرد</a:t>
            </a:r>
            <a:endParaRPr lang="fa-IR" sz="28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 algn="r" rtl="1"/>
            <a:endParaRPr lang="fa-IR" sz="2800" dirty="0" smtClean="0"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64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3"/>
          <p:cNvSpPr>
            <a:spLocks noGrp="1"/>
          </p:cNvSpPr>
          <p:nvPr>
            <p:ph type="ctrTitle"/>
          </p:nvPr>
        </p:nvSpPr>
        <p:spPr>
          <a:xfrm>
            <a:off x="274320" y="363071"/>
            <a:ext cx="11247120" cy="59436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 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en-US" sz="3100" dirty="0">
              <a:cs typeface="B Lotus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18457" y="738659"/>
            <a:ext cx="10946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9282" y="268941"/>
            <a:ext cx="115510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b="1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b="1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2388" y="2177157"/>
            <a:ext cx="112151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ea typeface="Calibri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3070" y="1169895"/>
            <a:ext cx="1129553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مهارت های ادراکی</a:t>
            </a:r>
            <a:r>
              <a:rPr lang="fa-I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:</a:t>
            </a:r>
            <a:r>
              <a:rPr lang="fa-I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Traffic" pitchFamily="2" charset="-78"/>
              </a:rPr>
              <a:t> </a:t>
            </a:r>
          </a:p>
          <a:p>
            <a:pPr algn="r" rtl="1"/>
            <a:endParaRPr lang="fa-IR" sz="2800" b="1" dirty="0" smtClean="0">
              <a:solidFill>
                <a:schemeClr val="tx1">
                  <a:lumMod val="65000"/>
                  <a:lumOff val="35000"/>
                </a:schemeClr>
              </a:solidFill>
              <a:cs typeface="B Traffic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توانايي هماهنگ كردن كليه فعاليتهاي سازمان بصورت يك  سيستم وبرقراریی روابط متقابل                           بین بخشها ، چگونگي تاثير هر تغيير در هرقسمت از كاركردهاي اين مهارت است . </a:t>
            </a:r>
          </a:p>
          <a:p>
            <a:pPr algn="r" rtl="1"/>
            <a:endParaRPr lang="fa-IR" sz="2800" b="1" dirty="0" smtClean="0">
              <a:solidFill>
                <a:schemeClr val="tx1">
                  <a:lumMod val="65000"/>
                  <a:lumOff val="35000"/>
                </a:schemeClr>
              </a:solidFill>
              <a:cs typeface="B Lotus" pitchFamily="2" charset="-78"/>
            </a:endParaRPr>
          </a:p>
          <a:p>
            <a:pPr algn="r" rtl="1"/>
            <a:r>
              <a:rPr lang="ar-SA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مهارت تصمیم گیری</a:t>
            </a:r>
            <a:r>
              <a:rPr lang="fa-I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:</a:t>
            </a:r>
          </a:p>
          <a:p>
            <a:pPr algn="r" rtl="1"/>
            <a:endParaRPr lang="fa-IR" sz="2800" b="1" dirty="0" smtClean="0">
              <a:solidFill>
                <a:schemeClr val="tx1">
                  <a:lumMod val="65000"/>
                  <a:lumOff val="35000"/>
                </a:schemeClr>
              </a:solidFill>
              <a:cs typeface="B Lotus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انتخاب يك راهكاراز بين راههاي گوناگون، قدرت تجزيه  وتحليل اطلاعات و اتخاذ تصميم مناسب از كاركرد  اين مهارت محسوب مي شود .</a:t>
            </a:r>
          </a:p>
          <a:p>
            <a:pPr algn="r" rtl="1"/>
            <a:r>
              <a:rPr lang="fa-I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B Lotus" pitchFamily="2" charset="-78"/>
              </a:rPr>
              <a:t> فردی که در تصمیم گیری  قدرت بالایی دارد می تواند بسیار منطقی و خلاقانه از قدرت تفکر خود استفاده کند .  </a:t>
            </a:r>
          </a:p>
          <a:p>
            <a:pPr algn="r" rtl="1"/>
            <a:endParaRPr lang="en-US" sz="2800" dirty="0"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446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93193"/>
            <a:ext cx="9144000" cy="2038727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>پایان </a:t>
            </a:r>
            <a:r>
              <a:rPr lang="fa-IR" sz="2800" b="1" smtClean="0">
                <a:cs typeface="B Lotus" panose="00000400000000000000" pitchFamily="2" charset="-78"/>
              </a:rPr>
              <a:t>جلسه دوم</a:t>
            </a:r>
            <a:r>
              <a:rPr lang="fa-IR" sz="2800" b="1" dirty="0">
                <a:cs typeface="B Lotus" panose="00000400000000000000" pitchFamily="2" charset="-78"/>
              </a:rPr>
              <a:t/>
            </a:r>
            <a:br>
              <a:rPr lang="fa-IR" sz="2800" b="1" dirty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99</Words>
  <Application>Microsoft Office PowerPoint</Application>
  <PresentationFormat>Custom</PresentationFormat>
  <Paragraphs>48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گروه عمومی  آموزشکده قدسیه ساری    درس سرپرستی سازمان   جلسه دوم    مدرس: مهرانگیز خادملو </vt:lpstr>
      <vt:lpstr>Slide 2</vt:lpstr>
      <vt:lpstr>Slide 3</vt:lpstr>
      <vt:lpstr>  </vt:lpstr>
      <vt:lpstr>   </vt:lpstr>
      <vt:lpstr>پایان جلسه دوم 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64</cp:revision>
  <dcterms:created xsi:type="dcterms:W3CDTF">2020-03-06T13:05:04Z</dcterms:created>
  <dcterms:modified xsi:type="dcterms:W3CDTF">2020-03-08T10:47:45Z</dcterms:modified>
</cp:coreProperties>
</file>