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79B1-D056-45DD-92EB-D8E59537DCE7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D339F-A573-4983-8D06-4A55318CF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بسمه تعالی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a-IR" dirty="0" smtClean="0"/>
              <a:t>ا</a:t>
            </a:r>
            <a:r>
              <a:rPr lang="fa-IR" b="1" dirty="0" smtClean="0"/>
              <a:t>دامه فصل دوم</a:t>
            </a:r>
          </a:p>
          <a:p>
            <a:pPr algn="ctr" rtl="1">
              <a:buNone/>
            </a:pPr>
            <a:r>
              <a:rPr lang="fa-IR" dirty="0" smtClean="0"/>
              <a:t>هزینه یابی استاندارد</a:t>
            </a:r>
          </a:p>
          <a:p>
            <a:pPr algn="ctr" rtl="1">
              <a:buNone/>
            </a:pPr>
            <a:endParaRPr lang="fa-IR" dirty="0" smtClean="0"/>
          </a:p>
          <a:p>
            <a:pPr algn="ctr" rtl="1">
              <a:buNone/>
            </a:pPr>
            <a:r>
              <a:rPr lang="fa-IR" b="1" dirty="0" smtClean="0">
                <a:solidFill>
                  <a:srgbClr val="FF0000"/>
                </a:solidFill>
              </a:rPr>
              <a:t>جلسه دوم تدریس</a:t>
            </a:r>
          </a:p>
          <a:p>
            <a:pPr algn="ctr" rtl="1">
              <a:buNone/>
            </a:pPr>
            <a:endParaRPr lang="fa-IR" b="1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r>
              <a:rPr lang="fa-IR" b="1" dirty="0" smtClean="0"/>
              <a:t>تنظیم : سیده فاطمه رسولی نسب </a:t>
            </a:r>
            <a:endParaRPr lang="en-US" b="1" dirty="0"/>
          </a:p>
        </p:txBody>
      </p:sp>
      <p:sp>
        <p:nvSpPr>
          <p:cNvPr id="4" name="Horizontal Scroll 3"/>
          <p:cNvSpPr/>
          <p:nvPr/>
        </p:nvSpPr>
        <p:spPr>
          <a:xfrm>
            <a:off x="2771800" y="0"/>
            <a:ext cx="3456384" cy="1700808"/>
          </a:xfrm>
          <a:prstGeom prst="horizontalScroll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</a:rPr>
              <a:t>بسمه تعالی</a:t>
            </a:r>
            <a:r>
              <a:rPr lang="fa-I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استانداردهای دستمزد مستقیم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2400" dirty="0" smtClean="0"/>
              <a:t>هزینه دستمزد مستقیم به دو عامل بستگی دارد :</a:t>
            </a:r>
          </a:p>
          <a:p>
            <a:pPr algn="r" rtl="1">
              <a:buNone/>
            </a:pPr>
            <a:r>
              <a:rPr lang="fa-IR" sz="2400" dirty="0" smtClean="0"/>
              <a:t>1- میزان ساعت کار مستقیم مصرف شده</a:t>
            </a:r>
          </a:p>
          <a:p>
            <a:pPr algn="r" rtl="1">
              <a:buNone/>
            </a:pPr>
            <a:r>
              <a:rPr lang="fa-IR" sz="2400" dirty="0" smtClean="0"/>
              <a:t>2- نرخ هر ساعت کار مستقیم </a:t>
            </a:r>
          </a:p>
          <a:p>
            <a:pPr algn="r" rtl="1">
              <a:buNone/>
            </a:pPr>
            <a:endParaRPr lang="fa-IR" sz="2400" dirty="0" smtClean="0"/>
          </a:p>
          <a:p>
            <a:pPr algn="r" rtl="1">
              <a:buNone/>
            </a:pPr>
            <a:r>
              <a:rPr lang="fa-IR" sz="2400" dirty="0" smtClean="0"/>
              <a:t>1- ساعت کار استاندارد: بیانگر ساعت کار مستقیم مورد انتظار برای تولید یک واحد محصول است </a:t>
            </a:r>
          </a:p>
          <a:p>
            <a:pPr algn="r" rtl="1">
              <a:buNone/>
            </a:pPr>
            <a:r>
              <a:rPr lang="fa-IR" sz="2400" dirty="0" smtClean="0"/>
              <a:t>2- نرخ استاندارد دستمزد : بیانگر متوسط نرخی است که انتظار می رود در مقابل انجام یک ساعت کار مستقیم پرداخت گردد.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انحرافات دستمزد مستقیم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579296" cy="4641379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2800" dirty="0" smtClean="0"/>
              <a:t>انحرافات کل دستمزد تفاوت بین هزینه استاندارد دستمزد برای تولید واقعی و هزینه واقعی دستمزد بوده و با استفاده از رابطه زیر به دست می آید :</a:t>
            </a:r>
          </a:p>
          <a:p>
            <a:pPr rtl="1">
              <a:buNone/>
            </a:pPr>
            <a:r>
              <a:rPr lang="fa-IR" sz="2800" dirty="0" smtClean="0"/>
              <a:t>هزینه واقعی دستمزد -هزینه اس دستمزد=انحراف کل دستمزد</a:t>
            </a:r>
          </a:p>
          <a:p>
            <a:pPr rtl="1">
              <a:buNone/>
            </a:pPr>
            <a:r>
              <a:rPr lang="fa-IR" sz="2000" dirty="0" smtClean="0"/>
              <a:t>(نرخ واقعی×ساعت کار واقعی)-(نرخ اس×ساعت کار اس برای تولید واقعی)=انحراف کل دستمزد</a:t>
            </a:r>
          </a:p>
          <a:p>
            <a:pPr rtl="1">
              <a:buNone/>
            </a:pPr>
            <a:endParaRPr lang="fa-IR" sz="2000" dirty="0" smtClean="0"/>
          </a:p>
          <a:p>
            <a:pPr algn="r" rtl="1">
              <a:buNone/>
            </a:pPr>
            <a:r>
              <a:rPr lang="fa-IR" sz="2000" dirty="0" smtClean="0"/>
              <a:t>انحراف کل دستمزد به دو بخش زیر تفکیک می شود :</a:t>
            </a:r>
          </a:p>
          <a:p>
            <a:pPr algn="r" rtl="1">
              <a:buNone/>
            </a:pPr>
            <a:r>
              <a:rPr lang="fa-IR" sz="2000" dirty="0" smtClean="0"/>
              <a:t>1- انحراف نرخ دستمزد</a:t>
            </a:r>
          </a:p>
          <a:p>
            <a:pPr algn="r" rtl="1">
              <a:buNone/>
            </a:pPr>
            <a:r>
              <a:rPr lang="fa-IR" sz="2000" dirty="0" smtClean="0"/>
              <a:t>2- انحراف کارایی دستمزد </a:t>
            </a:r>
          </a:p>
          <a:p>
            <a:pPr rtl="1">
              <a:buNone/>
            </a:pPr>
            <a:r>
              <a:rPr lang="fa-IR" sz="2800" dirty="0" smtClean="0"/>
              <a:t> </a:t>
            </a:r>
          </a:p>
          <a:p>
            <a:pPr algn="r" rtl="1">
              <a:buNone/>
            </a:pPr>
            <a:endParaRPr lang="en-US" sz="2800" dirty="0"/>
          </a:p>
        </p:txBody>
      </p:sp>
    </p:spTree>
  </p:cSld>
  <p:clrMapOvr>
    <a:masterClrMapping/>
  </p:clrMapOvr>
  <p:transition advTm="4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FF0000"/>
                </a:solidFill>
              </a:rPr>
              <a:t>تفکیک انحرافات دستمزد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2400" dirty="0" smtClean="0"/>
              <a:t>ساعت کار واقعی (نرخ واقعی دستمزد- نرخ اس دستمزد)=</a:t>
            </a:r>
            <a:r>
              <a:rPr lang="fa-IR" sz="2400" b="1" dirty="0" smtClean="0"/>
              <a:t>انحراف نرخ دستمزد</a:t>
            </a:r>
          </a:p>
          <a:p>
            <a:pPr>
              <a:buNone/>
            </a:pPr>
            <a:endParaRPr lang="fa-IR" sz="2400" b="1" dirty="0" smtClean="0"/>
          </a:p>
          <a:p>
            <a:pPr algn="l">
              <a:buNone/>
            </a:pPr>
            <a:r>
              <a:rPr lang="fa-IR" sz="2000" dirty="0" smtClean="0"/>
              <a:t>نرخ اس دستمزد (ساعت کار واقعی - ساعت کاراس برای تولید واقعی*)=</a:t>
            </a:r>
            <a:r>
              <a:rPr lang="fa-IR" sz="2000" b="1" dirty="0" smtClean="0"/>
              <a:t>انحراف کارایی دستمزد</a:t>
            </a:r>
          </a:p>
          <a:p>
            <a:pPr algn="l">
              <a:buNone/>
            </a:pPr>
            <a:endParaRPr lang="fa-IR" sz="2000" b="1" dirty="0" smtClean="0"/>
          </a:p>
          <a:p>
            <a:pPr algn="l">
              <a:buNone/>
            </a:pPr>
            <a:r>
              <a:rPr lang="fa-IR" sz="1800" dirty="0" smtClean="0"/>
              <a:t>ساعت کار اس یک واحد محصول×تعداد تولید واقعی=ساعت کار اس برای تولید *</a:t>
            </a:r>
          </a:p>
          <a:p>
            <a:pPr algn="r" rtl="1">
              <a:buNone/>
            </a:pPr>
            <a:endParaRPr lang="fa-IR" sz="1800" dirty="0" smtClean="0"/>
          </a:p>
          <a:p>
            <a:pPr algn="r" rtl="1">
              <a:buNone/>
            </a:pPr>
            <a:endParaRPr lang="fa-IR" sz="1800" dirty="0" smtClean="0"/>
          </a:p>
          <a:p>
            <a:pPr algn="r" rtl="1">
              <a:buFont typeface="Wingdings" pitchFamily="2" charset="2"/>
              <a:buChar char="v"/>
            </a:pPr>
            <a:r>
              <a:rPr lang="fa-IR" sz="1800" b="1" dirty="0" smtClean="0"/>
              <a:t>نکته : </a:t>
            </a:r>
            <a:r>
              <a:rPr lang="fa-IR" sz="1800" dirty="0" smtClean="0"/>
              <a:t>زمانی ازجدول معادل آحاد استفاده می کنیم که کالای در جریان ساخت داشته باشیم . </a:t>
            </a:r>
            <a:endParaRPr lang="fa-IR" sz="1800" b="1" dirty="0" smtClean="0"/>
          </a:p>
          <a:p>
            <a:pPr algn="r">
              <a:buFont typeface="Wingdings" pitchFamily="2" charset="2"/>
              <a:buChar char="v"/>
            </a:pPr>
            <a:endParaRPr lang="fa-IR" sz="1800" dirty="0" smtClean="0"/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>
                <a:solidFill>
                  <a:srgbClr val="FF0000"/>
                </a:solidFill>
              </a:rPr>
              <a:t>مثال از انحرافات دستمزد 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20680"/>
          </a:xfrm>
        </p:spPr>
        <p:txBody>
          <a:bodyPr/>
          <a:lstStyle/>
          <a:p>
            <a:pPr algn="r" rtl="1">
              <a:buNone/>
            </a:pPr>
            <a:r>
              <a:rPr lang="fa-IR" sz="2000" dirty="0" smtClean="0"/>
              <a:t>فرض کنید تعداد تولید واقعی 2،000 واحد محصول باشد و برای تولید هر واحد محصول به طور استاندارد یک نفر کارگر ساده جمعاً 10 ساعت به ازای هر ساعت 1،500 ریال دستمزد نیاز باشد و اطلاعات واقعی 2،000 واحد بیانگر 21،000 ساعت کار کارگر ساده به ازای هر ساعت 1،400 ریال باشد . </a:t>
            </a:r>
          </a:p>
          <a:p>
            <a:pPr algn="r" rtl="1">
              <a:buNone/>
            </a:pPr>
            <a:r>
              <a:rPr lang="fa-IR" sz="2000" dirty="0" smtClean="0"/>
              <a:t>مطلوب است :محاسبه انحرافات دستمزد </a:t>
            </a:r>
          </a:p>
          <a:p>
            <a:pPr>
              <a:buNone/>
            </a:pPr>
            <a:r>
              <a:rPr lang="fa-IR" sz="2000" dirty="0" smtClean="0"/>
              <a:t>(نرخ واقعی×ساعت کار واقعی)-(نرخ اس×ساعت کار اس برای تولید واقعی)=انحراف کل دستمزد</a:t>
            </a:r>
          </a:p>
          <a:p>
            <a:pPr rtl="1">
              <a:buNone/>
            </a:pPr>
            <a:r>
              <a:rPr lang="fa-IR" sz="2000" dirty="0" smtClean="0"/>
              <a:t>600،000=(1400×21،000)-(1500×*20،000 )=انحراف کل دستمزد</a:t>
            </a:r>
          </a:p>
          <a:p>
            <a:pPr rtl="1">
              <a:buNone/>
            </a:pPr>
            <a:r>
              <a:rPr lang="fa-IR" sz="2000" dirty="0" smtClean="0"/>
              <a:t>20،000=2000 × 10= ساعت کار اس برای تولید واقعی*</a:t>
            </a:r>
          </a:p>
          <a:p>
            <a:pPr rtl="1">
              <a:buNone/>
            </a:pPr>
            <a:endParaRPr lang="fa-IR" sz="2000" dirty="0" smtClean="0"/>
          </a:p>
          <a:p>
            <a:pPr rtl="1">
              <a:buNone/>
            </a:pPr>
            <a:r>
              <a:rPr lang="fa-IR" sz="2000" dirty="0" smtClean="0"/>
              <a:t>ساعت کار واقعی (نرخ واقعی دستمزد- نرخ اس دستمزد)= انحراف نرخ دستمزد</a:t>
            </a:r>
          </a:p>
          <a:p>
            <a:pPr rtl="1">
              <a:buNone/>
            </a:pPr>
            <a:r>
              <a:rPr lang="fa-IR" sz="2000" dirty="0" smtClean="0"/>
              <a:t>2،100،000=21000×(1400-1500)=انحراف نرخ دستمزد</a:t>
            </a:r>
          </a:p>
          <a:p>
            <a:pPr rtl="1">
              <a:buNone/>
            </a:pPr>
            <a:endParaRPr lang="fa-IR" sz="2000" dirty="0" smtClean="0"/>
          </a:p>
          <a:p>
            <a:pPr rtl="1">
              <a:buNone/>
            </a:pPr>
            <a:r>
              <a:rPr lang="fa-IR" sz="2000" dirty="0" smtClean="0"/>
              <a:t>نرخ اس دستمزد (ساعت کار واقعی - ساعت کاراس برای تولید واقعی)=انحراف کارایی دستمزد</a:t>
            </a:r>
          </a:p>
          <a:p>
            <a:pPr rtl="1">
              <a:buNone/>
            </a:pPr>
            <a:r>
              <a:rPr lang="fa-IR" sz="2000" dirty="0" smtClean="0"/>
              <a:t>نامساعد (1،500،000)=1500×(21،000-20،000)=انحراف کارایی دستمزد</a:t>
            </a:r>
          </a:p>
          <a:p>
            <a:pPr algn="r" rtl="1">
              <a:buNone/>
            </a:pPr>
            <a:r>
              <a:rPr lang="fa-IR" sz="2000" dirty="0" smtClean="0">
                <a:solidFill>
                  <a:srgbClr val="FF0000"/>
                </a:solidFill>
              </a:rPr>
              <a:t>نکته: </a:t>
            </a:r>
            <a:r>
              <a:rPr lang="fa-IR" sz="2000" dirty="0" smtClean="0"/>
              <a:t>زمانی که جواب انحرافی منفی بدست می آید آن انحراف نامساعد است وآن را داخل پرانتز قرار می دهیم.</a:t>
            </a:r>
            <a:endParaRPr lang="fa-IR" sz="2000" dirty="0" smtClean="0">
              <a:solidFill>
                <a:srgbClr val="FF0000"/>
              </a:solidFill>
            </a:endParaRPr>
          </a:p>
          <a:p>
            <a:pPr rtl="1">
              <a:buNone/>
            </a:pPr>
            <a:r>
              <a:rPr lang="fa-IR" sz="2000" dirty="0" smtClean="0"/>
              <a:t>مساعد    600،000=(1،500،000)+2،100،000=انحراف کل دستمزد</a:t>
            </a:r>
          </a:p>
          <a:p>
            <a:pPr rtl="1">
              <a:buNone/>
            </a:pPr>
            <a:endParaRPr lang="fa-IR" sz="2000" dirty="0" smtClean="0"/>
          </a:p>
          <a:p>
            <a:pPr rtl="1">
              <a:buNone/>
            </a:pP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788024" y="638132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60032" y="645333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24128" y="278092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96136" y="285293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>
                <a:solidFill>
                  <a:srgbClr val="FF0000"/>
                </a:solidFill>
              </a:rPr>
              <a:t>تمرین 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2400" dirty="0" smtClean="0"/>
              <a:t>1- در شرکت فرزانه برای تولید هر واحد محصول نیاز به 3 ساعت کار مستقیم که نرخ استاندارد هر ساعت 180 ریال است استفاده می شود . طی هفته گذشته 2000 واحد محصول تولید شده است. ساعت کار واقعی 4000 ساعت به نرخ 200 ریال می باشد . </a:t>
            </a:r>
          </a:p>
          <a:p>
            <a:pPr algn="r" rtl="1">
              <a:buNone/>
            </a:pPr>
            <a:r>
              <a:rPr lang="fa-IR" sz="2400" dirty="0" smtClean="0"/>
              <a:t>مطلوب است : محاسبه انحراف کل دستمزد و تفکیک آن </a:t>
            </a:r>
          </a:p>
          <a:p>
            <a:pPr algn="r" rtl="1">
              <a:buNone/>
            </a:pPr>
            <a:endParaRPr lang="fa-IR" sz="2400" dirty="0" smtClean="0"/>
          </a:p>
          <a:p>
            <a:pPr algn="r" rtl="1">
              <a:buNone/>
            </a:pPr>
            <a:r>
              <a:rPr lang="fa-IR" sz="2400" dirty="0" smtClean="0"/>
              <a:t>2- اطلاعات زیر مربوط به کارمستقیم شرکت الهام می باشد . ساعت کار استاندارد برای تولید واقعی 30،000 ساعت و ساعت کار واقعی 29،000 ساعت است. کل دستمزد پرداختی 11،020،000 ریال است . انحراف کارایی دستمزد 400،000 ریال مساعد  است .</a:t>
            </a:r>
          </a:p>
          <a:p>
            <a:pPr algn="r" rtl="1">
              <a:buNone/>
            </a:pPr>
            <a:r>
              <a:rPr lang="fa-IR" sz="2400" dirty="0" smtClean="0"/>
              <a:t>مطلوب است : محاسبه نرخ استاندارد دستمزد و انحراف نرخ دستمزد </a:t>
            </a:r>
            <a:endParaRPr lang="en-US" sz="2400" dirty="0"/>
          </a:p>
        </p:txBody>
      </p:sp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520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بسمه تعالی </vt:lpstr>
      <vt:lpstr>استانداردهای دستمزد مستقیم </vt:lpstr>
      <vt:lpstr>انحرافات دستمزد مستقیم </vt:lpstr>
      <vt:lpstr>تفکیک انحرافات دستمزد </vt:lpstr>
      <vt:lpstr>مثال از انحرافات دستمزد :</vt:lpstr>
      <vt:lpstr>تمرین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19</cp:revision>
  <dcterms:created xsi:type="dcterms:W3CDTF">2020-03-04T04:20:28Z</dcterms:created>
  <dcterms:modified xsi:type="dcterms:W3CDTF">2020-03-06T06:21:52Z</dcterms:modified>
</cp:coreProperties>
</file>