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0343"/>
            <a:ext cx="9144000" cy="5003074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fa-IR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تربیت کودک 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برنامه ریزی پیش ازدبستان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چهارم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9397" y="1110343"/>
            <a:ext cx="11254112" cy="6165667"/>
          </a:xfrm>
        </p:spPr>
        <p:txBody>
          <a:bodyPr>
            <a:noAutofit/>
          </a:bodyPr>
          <a:lstStyle/>
          <a:p>
            <a:pPr algn="r" rtl="1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fa-IR" sz="2800" b="1" dirty="0" smtClean="0">
                <a:ea typeface="Calibri" panose="020F0502020204030204" pitchFamily="34" charset="0"/>
                <a:cs typeface="B Lotus" pitchFamily="2" charset="-78"/>
              </a:rPr>
              <a:t/>
            </a:r>
            <a:br>
              <a:rPr lang="fa-IR" sz="2800" b="1" dirty="0" smtClean="0">
                <a:ea typeface="Calibri" panose="020F0502020204030204" pitchFamily="34" charset="0"/>
                <a:cs typeface="B Lotus" pitchFamily="2" charset="-78"/>
              </a:rPr>
            </a:br>
            <a:r>
              <a:rPr lang="fa-IR" sz="2800" b="1" dirty="0" smtClean="0">
                <a:ea typeface="Calibri" panose="020F0502020204030204" pitchFamily="34" charset="0"/>
                <a:cs typeface="B Lotus" pitchFamily="2" charset="-78"/>
              </a:rPr>
              <a:t/>
            </a:r>
            <a:br>
              <a:rPr lang="fa-IR" sz="2800" b="1" dirty="0" smtClean="0">
                <a:ea typeface="Calibri" panose="020F0502020204030204" pitchFamily="34" charset="0"/>
                <a:cs typeface="B Lotus" pitchFamily="2" charset="-78"/>
              </a:rPr>
            </a:br>
            <a:r>
              <a:rPr lang="fa-IR" sz="2800" b="1" dirty="0" smtClean="0">
                <a:ea typeface="Calibri" panose="020F0502020204030204" pitchFamily="34" charset="0"/>
                <a:cs typeface="B Lotus" pitchFamily="2" charset="-78"/>
              </a:rPr>
              <a:t/>
            </a:r>
            <a:br>
              <a:rPr lang="fa-IR" sz="2800" b="1" dirty="0" smtClean="0">
                <a:ea typeface="Calibri" panose="020F0502020204030204" pitchFamily="34" charset="0"/>
                <a:cs typeface="B Lotus" pitchFamily="2" charset="-78"/>
              </a:rPr>
            </a:b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itchFamily="2" charset="-78"/>
              </a:rPr>
              <a:t/>
            </a:r>
            <a:b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B Lotus" pitchFamily="2" charset="-78"/>
              </a:rPr>
            </a:br>
            <a:endParaRPr lang="en-US" sz="2800" dirty="0"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96388" y="391886"/>
            <a:ext cx="11168743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3ـ روشهای یاددهی ـ یادگیری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برای یادگیری مؤثر توجه به اصول زیر ضروری است: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1- ایجاد انگیزه : مربی برای موفقیت در اجرای برنامه آموزشی باید در کودکان انگیزه ایجاد کند. بدون انگیزه،فراگیرنده برای یادگیری آمادگی ندارد.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٢- یادگیری فعال: معلم با ارائه تکالیف و تمرینات متنوع فراگیران را برای یادگیری عمیقتر تحریک مینماید.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٣- راهنمائی و نظارت: در آموزش وپرورش امروز،مربی در مقام مشاور، راهنما و هدایتگر ایفای نقش مینماید و زمینه را برای آموزش بهتر فراهم میسازد.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٤ - مواد آموزشی مناسب: مواد آموزشی باید متناسب با ویژگیهای فراگیران باشد. همچنین اثرگذار وسودمند باشند تافراگیران با این مواد آموزشی و با انجام فعالیتهای گوناگون بتوانند اطلاعات بیشتری کسب کنند.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٥ - زمانبندی آموزشی: ایجاد فرصت مناسب باتوجه به محتوی آموزشی بسیار ضروری است. هرچه فرصت تمرین، تکرار و سنجش بیشتر باشد حاصل یادگیری بیشتر خواهد بود.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189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6859" y="914400"/>
            <a:ext cx="112955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6 -روشهای آموزش: هر محتوای آموزشی روش آمـوزشی خـاصی دارد. بنابـراین بایـد از روشهـای گوناگونی مانند بازی، پرسش وپاسخ، روش دیداری، روش شنیداری، تمرین و تکرار، اجرای نقش، شبیه سازی، ... باتوجه به محتوی آموزشی استفاده کرد تا اجرای فعالیت را در قالب واحد کار یا ارائه پروژه تسهیل کرد</a:t>
            </a: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.</a:t>
            </a: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7 - تقویت رفتار درست: مربی باید با دقت کارفراگیران را دنبال کند و آنها را ارزیابی و درستی آنها رااعلام نماید و با توجه به شناخت فراگیران آنها را تقویت کند. نوع تقویت به تفاوتهای فردی بستگی دارد</a:t>
            </a: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.</a:t>
            </a: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  8- معیار عملکرد: تهیه کننده مواد آموزشی با توجه به آنچه از فراگیران انتظار دارد باید معیاری داشته باشد تا فراگیر بتواند میزان آموخته هایش را در آن چهارچوب ارزیابی کند و میزان تلاش خود را برای رسیدن در حد مطلوب مشخص کند.</a:t>
            </a: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1886" y="718457"/>
            <a:ext cx="11289803" cy="5118463"/>
          </a:xfrm>
        </p:spPr>
        <p:txBody>
          <a:bodyPr>
            <a:normAutofit/>
          </a:bodyPr>
          <a:lstStyle/>
          <a:p>
            <a:pPr algn="r" rtl="1"/>
            <a:r>
              <a:rPr lang="en-US" sz="2800" b="1" dirty="0" smtClean="0">
                <a:cs typeface="B Lotus" pitchFamily="2" charset="-78"/>
              </a:rPr>
              <a:t> </a:t>
            </a:r>
            <a:r>
              <a:rPr lang="fa-IR" sz="2800" dirty="0" smtClean="0">
                <a:cs typeface="B Lotus" pitchFamily="2" charset="-78"/>
              </a:rPr>
              <a:t>روشهای یاددهی ـ یادگیری باید دارای ویژگیهای زیر باشد</a:t>
            </a:r>
            <a:r>
              <a:rPr lang="fa-IR" sz="2800" dirty="0" smtClean="0">
                <a:cs typeface="B Lotus" pitchFamily="2" charset="-78"/>
              </a:rPr>
              <a:t>:</a:t>
            </a:r>
            <a:br>
              <a:rPr lang="fa-IR" sz="2800" dirty="0" smtClean="0">
                <a:cs typeface="B Lotus" pitchFamily="2" charset="-78"/>
              </a:rPr>
            </a:br>
            <a:r>
              <a:rPr lang="en-US" sz="2800" dirty="0" smtClean="0">
                <a:cs typeface="B Lotus" pitchFamily="2" charset="-78"/>
              </a:rPr>
              <a:t/>
            </a:r>
            <a:br>
              <a:rPr lang="en-US" sz="2800" dirty="0" smtClean="0">
                <a:cs typeface="B Lotus" pitchFamily="2" charset="-78"/>
              </a:rPr>
            </a:br>
            <a:r>
              <a:rPr lang="fa-IR" sz="2800" dirty="0" smtClean="0">
                <a:cs typeface="B Lotus" pitchFamily="2" charset="-78"/>
              </a:rPr>
              <a:t>1- اکتشافی بوده یعنی کودک در محیط و فضای فعالیتها به جستجو بپردازد</a:t>
            </a:r>
            <a:r>
              <a:rPr lang="fa-IR" sz="2800" dirty="0" smtClean="0">
                <a:cs typeface="B Lotus" pitchFamily="2" charset="-78"/>
              </a:rPr>
              <a:t>.</a:t>
            </a:r>
            <a:br>
              <a:rPr lang="fa-IR" sz="2800" dirty="0" smtClean="0">
                <a:cs typeface="B Lotus" pitchFamily="2" charset="-78"/>
              </a:rPr>
            </a:br>
            <a:r>
              <a:rPr lang="en-US" sz="2800" dirty="0" smtClean="0">
                <a:cs typeface="B Lotus" pitchFamily="2" charset="-78"/>
              </a:rPr>
              <a:t/>
            </a:r>
            <a:br>
              <a:rPr lang="en-US" sz="2800" dirty="0" smtClean="0">
                <a:cs typeface="B Lotus" pitchFamily="2" charset="-78"/>
              </a:rPr>
            </a:br>
            <a:r>
              <a:rPr lang="fa-IR" sz="2800" dirty="0" smtClean="0">
                <a:cs typeface="B Lotus" pitchFamily="2" charset="-78"/>
              </a:rPr>
              <a:t>٢ - متناسب با سن و نیاز باشد، کودک باید توانایی درک و اجرای فعالیتها را داشته باشد</a:t>
            </a:r>
            <a:r>
              <a:rPr lang="fa-IR" sz="2800" dirty="0" smtClean="0">
                <a:cs typeface="B Lotus" pitchFamily="2" charset="-78"/>
              </a:rPr>
              <a:t>.</a:t>
            </a:r>
            <a:br>
              <a:rPr lang="fa-IR" sz="2800" dirty="0" smtClean="0">
                <a:cs typeface="B Lotus" pitchFamily="2" charset="-78"/>
              </a:rPr>
            </a:br>
            <a:r>
              <a:rPr lang="en-US" sz="2800" dirty="0" smtClean="0">
                <a:cs typeface="B Lotus" pitchFamily="2" charset="-78"/>
              </a:rPr>
              <a:t/>
            </a:r>
            <a:br>
              <a:rPr lang="en-US" sz="2800" dirty="0" smtClean="0">
                <a:cs typeface="B Lotus" pitchFamily="2" charset="-78"/>
              </a:rPr>
            </a:br>
            <a:r>
              <a:rPr lang="fa-IR" sz="2800" dirty="0" smtClean="0">
                <a:cs typeface="B Lotus" pitchFamily="2" charset="-78"/>
              </a:rPr>
              <a:t>٣ - متناسب با اهداف آموزشی باشد، گاه در مواردی علاقه مندی و موقعیتهای خاص ذهن را به سمت موضوعی </a:t>
            </a:r>
            <a:r>
              <a:rPr lang="fa-IR" sz="2800" dirty="0" smtClean="0">
                <a:cs typeface="B Lotus" pitchFamily="2" charset="-78"/>
              </a:rPr>
              <a:t>خاص می </a:t>
            </a:r>
            <a:r>
              <a:rPr lang="fa-IR" sz="2800" dirty="0" smtClean="0">
                <a:cs typeface="B Lotus" pitchFamily="2" charset="-78"/>
              </a:rPr>
              <a:t>کشاند.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64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3"/>
          <p:cNvSpPr>
            <a:spLocks noGrp="1"/>
          </p:cNvSpPr>
          <p:nvPr>
            <p:ph type="ctrTitle"/>
          </p:nvPr>
        </p:nvSpPr>
        <p:spPr>
          <a:xfrm>
            <a:off x="274320" y="1070111"/>
            <a:ext cx="11247120" cy="3985214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sz="3100" dirty="0">
              <a:cs typeface="B Lotus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 flipV="1">
            <a:off x="718457" y="369328"/>
            <a:ext cx="10946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81263" y="465220"/>
            <a:ext cx="11213431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از روشهای اجرای فعالیتهای آموزشی پیش ازدبستان دو روش زیر معرفی میشود: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الف) واحدکار                   ب) پروژه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الف) واحدکار: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واحد کار یکی از روشهای آموزش کودکان پیش از دبستان است و در بیشتر مراکز پیش از دبستان در کشور ما مورد استفاده قرار میگیرد. دراین روش یک موضوع برای کار با کودکان برای یک دوره زمانی مشخص انتخاب میشود و فعالیتهای زیر توسط کودکان و مربی در ارتباط با آن موضوع انجام میگیرد: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پرسش و پاسخ بین مربی و کودکان - نقاشی به صورت گروهی و فردی - کاردستی به صورت گروهی و فردی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قصه گویی توسط کودک و مربی - شعر و سرود - بازیهای فردی و گروهی - چیستان و معما - آموزش مفاهیم علوم - آموزش مفاهیم ریاضی - آموزش مفاهیم اجتماعی و اخلاقی - آموزش مفاهیم عاطفی ـ اجتماعی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تصویرخوانی - زبان آموزی (یادگیری کلمات مرتبط با واحد کار) - گردش علمی و بازدید از مراکز مرتبط با موضوع 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446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9282" y="215153"/>
            <a:ext cx="11537577" cy="871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واحدآموزش در پيش‌دبستاني ، فعاليت است.</a:t>
            </a:r>
          </a:p>
          <a:p>
            <a:pPr algn="r" rtl="1"/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</a:t>
            </a:r>
            <a:r>
              <a:rPr lang="fa-IR" sz="2800" dirty="0" smtClean="0">
                <a:cs typeface="B Lotus" pitchFamily="2" charset="-78"/>
              </a:rPr>
              <a:t>فعاليت برخلاف درس ،كه به واحد تدريس در دبستان و بالاتر ، اطلاق مي‌شود ، نياز به آغاز ، ادامه و پايان رسمي ندارد. در حقيقت فعاليت‌ها به شكل باز اجرا شده ، به يك نتيجة قالبي نمي‌رسند. </a:t>
            </a:r>
            <a:endParaRPr lang="fa-IR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اين </a:t>
            </a:r>
            <a:r>
              <a:rPr lang="fa-IR" sz="2800" dirty="0" smtClean="0">
                <a:cs typeface="B Lotus" pitchFamily="2" charset="-78"/>
              </a:rPr>
              <a:t>فعاليت‌ها به طور كامل در اختيار معلم نيست بلكه او طرح آنها را ريخته ، مواد آن را در اختيار كودكان قرار داده ، براي آن مدت زماني را تعيين مي‌كند و حتي جهت آن را مشخص مي‌كند ، اما اجراي بازي و تعيين محتواي آن و تحليل نهايي بر عهدة كودكان است</a:t>
            </a:r>
            <a:r>
              <a:rPr lang="fa-IR" sz="2800" dirty="0" smtClean="0">
                <a:cs typeface="B Lotus" pitchFamily="2" charset="-78"/>
              </a:rPr>
              <a:t>.</a:t>
            </a:r>
            <a:r>
              <a:rPr lang="fa-IR" sz="2800" dirty="0" smtClean="0"/>
              <a:t> </a:t>
            </a:r>
            <a:r>
              <a:rPr lang="fa-IR" sz="2800" dirty="0" smtClean="0">
                <a:cs typeface="B Lotus" pitchFamily="2" charset="-78"/>
              </a:rPr>
              <a:t>هر فعاليت يك واحد شمرده مي‌شود</a:t>
            </a:r>
            <a:r>
              <a:rPr lang="fa-IR" sz="2800" dirty="0" smtClean="0">
                <a:cs typeface="B Lotus" pitchFamily="2" charset="-78"/>
              </a:rPr>
              <a:t>.</a:t>
            </a:r>
          </a:p>
          <a:p>
            <a:pPr algn="r" rtl="1"/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روش واحد کارشامل يك رشته فعاليت است كه در اطراف يك دسته مفاهيم كلي دور مي‌زند و به منظور رسيدن به يك هدف كلي در نظر گرفته مي‌شود. تمام مطالب ، در قالب يك مسأله و مشكل طرح مي‌شود و اطلاعات و مهارت‌هاي گوناگون از ابعاد مختلف براي حل آن گردآوري مي‌شوند و هدف تمام آنها مركزي است كه مسأله از آن ناشي مي‌شود. تمام موارد در مجموع برنامة واحدي را تشكيل مي‌دهند. به عبارت ديگر واحدکار در نتيجة تمركز توجه و فعاليت روي يك سلسله مسائل پيوسته و استفاده از ارتباط آنها با مسائل ديگر به وجود مي‌آيد.</a:t>
            </a:r>
            <a:endParaRPr lang="en-US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22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جلسه </a:t>
            </a:r>
            <a:r>
              <a:rPr lang="fa-IR" sz="2800" b="1" dirty="0" smtClean="0">
                <a:cs typeface="B Lotus" panose="00000400000000000000" pitchFamily="2" charset="-78"/>
              </a:rPr>
              <a:t>چهارم</a:t>
            </a: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689</Words>
  <Application>Microsoft Office PowerPoint</Application>
  <PresentationFormat>Custom</PresentationFormat>
  <Paragraphs>36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گروه تربیت کودک   آموزشکده قدسیه ساری    درس برنامه ریزی پیش ازدبستان   جلسه چهارم   مدرس: مهرانگیز خادملو </vt:lpstr>
      <vt:lpstr>      </vt:lpstr>
      <vt:lpstr>Slide 3</vt:lpstr>
      <vt:lpstr> روشهای یاددهی ـ یادگیری باید دارای ویژگیهای زیر باشد:  1- اکتشافی بوده یعنی کودک در محیط و فضای فعالیتها به جستجو بپردازد.  ٢ - متناسب با سن و نیاز باشد، کودک باید توانایی درک و اجرای فعالیتها را داشته باشد.  ٣ - متناسب با اهداف آموزشی باشد، گاه در مواردی علاقه مندی و موقعیتهای خاص ذهن را به سمت موضوعی خاص می کشاند.  </vt:lpstr>
      <vt:lpstr>   </vt:lpstr>
      <vt:lpstr>Slide 6</vt:lpstr>
      <vt:lpstr>پایان جلسه چهارم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38</cp:revision>
  <dcterms:created xsi:type="dcterms:W3CDTF">2020-03-06T13:05:04Z</dcterms:created>
  <dcterms:modified xsi:type="dcterms:W3CDTF">2020-03-06T14:59:29Z</dcterms:modified>
</cp:coreProperties>
</file>