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17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21519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99732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05097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41101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69936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39421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9926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27413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78119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25578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2749C-7685-4C09-8169-C82FB0EABB50}" type="datetimeFigureOut">
              <a:rPr lang="en-US" smtClean="0"/>
              <a:pPr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32259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1748" y="561704"/>
            <a:ext cx="9144000" cy="5734594"/>
          </a:xfrm>
        </p:spPr>
        <p:txBody>
          <a:bodyPr>
            <a:normAutofit/>
          </a:bodyPr>
          <a:lstStyle/>
          <a:p>
            <a:pPr lvl="0" rtl="1">
              <a:spcBef>
                <a:spcPts val="1000"/>
              </a:spcBef>
            </a:pPr>
            <a:r>
              <a:rPr lang="fa-IR" sz="3600" b="1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گروه تربیت کودک </a:t>
            </a:r>
            <a: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3100" b="1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آموزشکده قدسیه ساری </a:t>
            </a:r>
            <a:r>
              <a:rPr lang="fa-IR" sz="24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24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24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24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48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پرورش مهارتهای تدریس</a:t>
            </a: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28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جلسه </a:t>
            </a:r>
            <a:r>
              <a:rPr lang="fa-IR" sz="28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سوم</a:t>
            </a:r>
            <a:r>
              <a:rPr lang="fa-IR" sz="53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53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2800" b="1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مدرس: مهرانگیز خادملو</a:t>
            </a:r>
            <a: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/>
            </a:r>
            <a:b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</a:br>
            <a:endParaRPr lang="en-US" sz="5300" b="1" dirty="0"/>
          </a:p>
        </p:txBody>
      </p:sp>
    </p:spTree>
    <p:extLst>
      <p:ext uri="{BB962C8B-B14F-4D97-AF65-F5344CB8AC3E}">
        <p14:creationId xmlns="" xmlns:p14="http://schemas.microsoft.com/office/powerpoint/2010/main" val="3715658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9397" y="1803042"/>
            <a:ext cx="11153103" cy="3940935"/>
          </a:xfrm>
        </p:spPr>
        <p:txBody>
          <a:bodyPr>
            <a:normAutofit/>
          </a:bodyPr>
          <a:lstStyle/>
          <a:p>
            <a:pPr marL="457200" marR="0" indent="-4572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700" b="1" dirty="0" smtClean="0">
                <a:ea typeface="Calibri" panose="020F0502020204030204" pitchFamily="34" charset="0"/>
                <a:cs typeface="B Lotus" panose="00000400000000000000" pitchFamily="2" charset="-78"/>
              </a:rPr>
              <a:t/>
            </a:r>
            <a:br>
              <a:rPr lang="fa-IR" sz="2700" b="1" dirty="0" smtClean="0">
                <a:ea typeface="Calibri" panose="020F0502020204030204" pitchFamily="34" charset="0"/>
                <a:cs typeface="B Lotus" panose="00000400000000000000" pitchFamily="2" charset="-78"/>
              </a:rPr>
            </a:br>
            <a:r>
              <a:rPr lang="fa-IR" sz="2700" b="1" dirty="0" smtClean="0">
                <a:ea typeface="Calibri" panose="020F0502020204030204" pitchFamily="34" charset="0"/>
                <a:cs typeface="B Lotus" panose="00000400000000000000" pitchFamily="2" charset="-78"/>
              </a:rPr>
              <a:t>..</a:t>
            </a:r>
            <a:r>
              <a:rPr lang="fa-IR" sz="2700" b="1" dirty="0" smtClean="0">
                <a:ea typeface="Calibri" panose="020F0502020204030204" pitchFamily="34" charset="0"/>
                <a:cs typeface="B Lotus" panose="00000400000000000000" pitchFamily="2" charset="-78"/>
              </a:rPr>
              <a:t/>
            </a:r>
            <a:br>
              <a:rPr lang="fa-IR" sz="2700" b="1" dirty="0" smtClean="0">
                <a:ea typeface="Calibri" panose="020F0502020204030204" pitchFamily="34" charset="0"/>
                <a:cs typeface="B Lotus" panose="00000400000000000000" pitchFamily="2" charset="-78"/>
              </a:rPr>
            </a:br>
            <a:r>
              <a:rPr lang="fa-IR" sz="2700" b="1" dirty="0" smtClean="0">
                <a:ea typeface="Calibri" panose="020F0502020204030204" pitchFamily="34" charset="0"/>
                <a:cs typeface="B Lotus" panose="00000400000000000000" pitchFamily="2" charset="-78"/>
              </a:rPr>
              <a:t/>
            </a:r>
            <a:br>
              <a:rPr lang="fa-IR" sz="2700" b="1" dirty="0" smtClean="0">
                <a:ea typeface="Calibri" panose="020F0502020204030204" pitchFamily="34" charset="0"/>
                <a:cs typeface="B Lotus" panose="00000400000000000000" pitchFamily="2" charset="-78"/>
              </a:rPr>
            </a:br>
            <a:r>
              <a:rPr lang="en-US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2400" dirty="0">
              <a:cs typeface="B Lotus" panose="00000400000000000000" pitchFamily="2" charset="-78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313509" y="287383"/>
            <a:ext cx="11482252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طبقه بندی هدف ها در حیطه های سه گانه یادگیری :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دانشمندان تعلیم و تربیت هدف های تربیتی را در سه حیطه تقسیم بندی کرده اند: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-تغییراتی را که در اثر تعلیم و تربیت در ذهن ایجاد می شود و ماهیت آنها دانش و معلومات است در حیطه ((شناختی))قرار دارند .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-آن چه که به ارزش ها ،نگرش ها و احساسات مربوط می شود در ((حیطه عاطفی ))قرار دارد .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آن چه که با مهارت های حرکتی ارتباط پیدا می کند در ((حیطه روانی-حرکتی ))جای داده شده اند.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 هدف های رفتاری نیز در رابطه با حیطه های فوق مطرح می شوند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Zar" pitchFamily="2" charset="-78"/>
              </a:rPr>
              <a:t> .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31891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46975" y="437882"/>
            <a:ext cx="10856890" cy="6078828"/>
          </a:xfrm>
        </p:spPr>
        <p:txBody>
          <a:bodyPr>
            <a:normAutofit/>
          </a:bodyPr>
          <a:lstStyle/>
          <a:p>
            <a:pPr marL="457200" marR="0" indent="-4572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3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3100" dirty="0">
              <a:cs typeface="B Lotus" panose="00000400000000000000" pitchFamily="2" charset="-78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416859" y="201706"/>
            <a:ext cx="11322423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حیطه شناختی :</a:t>
            </a: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حیطه شناختی به طور کلی به آموختن مطالب و پیدا کردن شناخت درباره آنها مربوط می شود این حیطه شامل آن دسته هدف های آموزشی است که مستلزم بازشناسی و یادآوری آموخته ها می باشد.</a:t>
            </a: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معمولا آموزش های این حیطه به پیدایش توانایی ذهنی منتهی می گردند .</a:t>
            </a: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 در این حیطه عامل فهمیدن نقش اصلی را بر عهده دارد .</a:t>
            </a: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آموخته های حیطه شناختی از آسان به مشکل تقسیم بندی می شوند و در شش سطح یا طبقه قرار</a:t>
            </a: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 می گیرند :1-دانش 2- درک و فهم 3- کاربرد 4- تجزیه و تحلیل 5- ترکیب 6- ارزشیابی</a:t>
            </a: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این طبقات بر اساس سلسله مراتب تنظیم شده است و هر طبقه آن مستلزم مهارت ها و توانایی های طبقات پایین تر است .</a:t>
            </a: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5686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69701" y="1122363"/>
            <a:ext cx="10972800" cy="4531462"/>
          </a:xfrm>
        </p:spPr>
        <p:txBody>
          <a:bodyPr>
            <a:normAutofit/>
          </a:bodyPr>
          <a:lstStyle/>
          <a:p>
            <a:pPr marL="457200" marR="0" indent="-4572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4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35131" y="0"/>
            <a:ext cx="11573692" cy="7678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1-دانش 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algn="r" rtl="1"/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شامل رفتارها و آزمون هایی است به یادآوری و بازشناسی آموخته مربوط می شود در این جا از دانش آموز انتظار می رود که همان چیزی را که آموخته است عینا به طور حفظی بازپس دهد .</a:t>
            </a:r>
          </a:p>
          <a:p>
            <a:pPr algn="r" rtl="1"/>
            <a:r>
              <a:rPr lang="fa-IR" sz="2800" b="1" dirty="0" smtClean="0"/>
              <a:t> </a:t>
            </a:r>
            <a:r>
              <a:rPr lang="fa-IR" sz="2800" b="1" dirty="0" smtClean="0">
                <a:cs typeface="B Lotus" pitchFamily="2" charset="-78"/>
              </a:rPr>
              <a:t>2- درک و فهم :</a:t>
            </a:r>
            <a:endParaRPr lang="en-US" sz="2800" dirty="0" smtClean="0">
              <a:cs typeface="B Lotus" pitchFamily="2" charset="-78"/>
            </a:endParaRPr>
          </a:p>
          <a:p>
            <a:pPr algn="r" rtl="1"/>
            <a:r>
              <a:rPr lang="fa-IR" sz="2800" dirty="0" smtClean="0">
                <a:cs typeface="B Lotus" pitchFamily="2" charset="-78"/>
              </a:rPr>
              <a:t>هنگامی که دانش آموز گفتاری را می شنود از وی انتظار می رود که معنی آن را درک کند و از مواد یا اندیشه هایی که در آن نهفته است استفاده فکری </a:t>
            </a:r>
            <a:r>
              <a:rPr lang="fa-IR" sz="2800" dirty="0" smtClean="0">
                <a:cs typeface="B Lotus" pitchFamily="2" charset="-78"/>
              </a:rPr>
              <a:t>یا </a:t>
            </a:r>
            <a:r>
              <a:rPr lang="fa-IR" sz="2800" dirty="0" smtClean="0">
                <a:cs typeface="B Lotus" pitchFamily="2" charset="-78"/>
              </a:rPr>
              <a:t>عملی ببرند.فهمیدن سبب می شود که یادگیری برای دانش آموز معنی دار و </a:t>
            </a:r>
            <a:r>
              <a:rPr lang="fa-IR" sz="2800" dirty="0" smtClean="0">
                <a:cs typeface="B Lotus" pitchFamily="2" charset="-78"/>
              </a:rPr>
              <a:t>رضایت </a:t>
            </a:r>
            <a:r>
              <a:rPr lang="fa-IR" sz="2800" dirty="0" smtClean="0">
                <a:cs typeface="B Lotus" pitchFamily="2" charset="-78"/>
              </a:rPr>
              <a:t>بخش باشد ارزش یادگیری در این طبقه در مقایسه با طبقه قبلی بیشتر است ،زیرا آموخته ها عمیق تر هستند و مطالبی که با فهمیدن همراه باشند دیرتر فراموش می شوند </a:t>
            </a:r>
            <a:r>
              <a:rPr lang="fa-IR" sz="2800" dirty="0" smtClean="0">
                <a:cs typeface="B Lotus" pitchFamily="2" charset="-78"/>
              </a:rPr>
              <a:t>.</a:t>
            </a:r>
          </a:p>
          <a:p>
            <a:pPr algn="r" rtl="1"/>
            <a:r>
              <a:rPr lang="fa-IR" sz="2800" b="1" dirty="0" smtClean="0"/>
              <a:t> </a:t>
            </a:r>
            <a:r>
              <a:rPr lang="fa-IR" sz="2800" b="1" dirty="0" smtClean="0">
                <a:cs typeface="B Lotus" pitchFamily="2" charset="-78"/>
              </a:rPr>
              <a:t>3- کاربرد:</a:t>
            </a:r>
            <a:endParaRPr lang="en-US" sz="2800" dirty="0" smtClean="0">
              <a:cs typeface="B Lotus" pitchFamily="2" charset="-78"/>
            </a:endParaRPr>
          </a:p>
          <a:p>
            <a:pPr algn="r" rtl="1"/>
            <a:r>
              <a:rPr lang="fa-IR" sz="2800" dirty="0" smtClean="0">
                <a:cs typeface="B Lotus" pitchFamily="2" charset="-78"/>
              </a:rPr>
              <a:t>طبقه کاربرد مستلزم "فهمیدن" روشها ، نظریه ها ،اصول یا مجرداتی است که در موقعیت خاص به </a:t>
            </a:r>
            <a:r>
              <a:rPr lang="fa-IR" sz="2800" dirty="0" smtClean="0">
                <a:cs typeface="B Lotus" pitchFamily="2" charset="-78"/>
              </a:rPr>
              <a:t>کار</a:t>
            </a:r>
          </a:p>
          <a:p>
            <a:pPr algn="r" rtl="1"/>
            <a:r>
              <a:rPr lang="fa-IR" sz="2800" dirty="0" smtClean="0">
                <a:cs typeface="B Lotus" pitchFamily="2" charset="-78"/>
              </a:rPr>
              <a:t> می </a:t>
            </a:r>
            <a:r>
              <a:rPr lang="fa-IR" sz="2800" dirty="0" smtClean="0">
                <a:cs typeface="B Lotus" pitchFamily="2" charset="-78"/>
              </a:rPr>
              <a:t>رود </a:t>
            </a:r>
            <a:r>
              <a:rPr lang="fa-IR" sz="2800" dirty="0" smtClean="0">
                <a:cs typeface="B Lotus" pitchFamily="2" charset="-78"/>
              </a:rPr>
              <a:t>.</a:t>
            </a:r>
          </a:p>
          <a:p>
            <a:pPr algn="r" rtl="1"/>
            <a:r>
              <a:rPr lang="fa-IR" sz="2800" b="1" dirty="0" smtClean="0">
                <a:cs typeface="B Lotus" pitchFamily="2" charset="-78"/>
              </a:rPr>
              <a:t> </a:t>
            </a:r>
            <a:r>
              <a:rPr lang="fa-IR" sz="2800" b="1" dirty="0" smtClean="0">
                <a:cs typeface="B Lotus" pitchFamily="2" charset="-78"/>
              </a:rPr>
              <a:t>تفاوت درک و فهم با کاربرد :</a:t>
            </a:r>
            <a:endParaRPr lang="en-US" sz="2800" dirty="0" smtClean="0">
              <a:cs typeface="B Lotus" pitchFamily="2" charset="-78"/>
            </a:endParaRPr>
          </a:p>
          <a:p>
            <a:pPr algn="r" rtl="1"/>
            <a:r>
              <a:rPr lang="fa-IR" sz="2800" dirty="0" smtClean="0">
                <a:cs typeface="B Lotus" pitchFamily="2" charset="-78"/>
              </a:rPr>
              <a:t>تفاوت این دو در این است که در درک و فهم وقتی دانش آموز مفهوم تجریدی را فهمید ،اگر </a:t>
            </a:r>
            <a:r>
              <a:rPr lang="fa-IR" sz="2800" dirty="0" smtClean="0">
                <a:cs typeface="B Lotus" pitchFamily="2" charset="-78"/>
              </a:rPr>
              <a:t>موارد </a:t>
            </a:r>
            <a:r>
              <a:rPr lang="fa-IR" sz="2800" dirty="0" smtClean="0">
                <a:cs typeface="B Lotus" pitchFamily="2" charset="-78"/>
              </a:rPr>
              <a:t>کاربرد آن به وی گفته شود می </a:t>
            </a:r>
            <a:r>
              <a:rPr lang="fa-IR" sz="2800" dirty="0" smtClean="0">
                <a:cs typeface="B Lotus" pitchFamily="2" charset="-78"/>
              </a:rPr>
              <a:t>تواند </a:t>
            </a:r>
            <a:r>
              <a:rPr lang="fa-IR" sz="2800" dirty="0" smtClean="0">
                <a:cs typeface="B Lotus" pitchFamily="2" charset="-78"/>
              </a:rPr>
              <a:t>آن </a:t>
            </a:r>
            <a:r>
              <a:rPr lang="fa-IR" sz="2800" dirty="0" smtClean="0">
                <a:cs typeface="B Lotus" pitchFamily="2" charset="-78"/>
              </a:rPr>
              <a:t>رابه کاربرد. </a:t>
            </a:r>
            <a:r>
              <a:rPr lang="fa-IR" sz="2800" dirty="0" smtClean="0">
                <a:cs typeface="B Lotus" pitchFamily="2" charset="-78"/>
              </a:rPr>
              <a:t>در حالی که در طبقه کاربرد چنانچه در موقعیت مناسب قرار گیرد مفهوم تجریدی را به درستی و بدون کمک گرفتن از دیگران به کار می برد .</a:t>
            </a:r>
            <a:endParaRPr lang="en-US" sz="2800" dirty="0" smtClean="0">
              <a:cs typeface="B Lotus" pitchFamily="2" charset="-78"/>
            </a:endParaRPr>
          </a:p>
          <a:p>
            <a:pPr algn="r" rtl="1"/>
            <a:endParaRPr lang="en-US" sz="2800" dirty="0" smtClean="0">
              <a:cs typeface="B Lotus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0640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2479" y="1141386"/>
            <a:ext cx="10947041" cy="4666985"/>
          </a:xfrm>
        </p:spPr>
        <p:txBody>
          <a:bodyPr>
            <a:normAutofit/>
          </a:bodyPr>
          <a:lstStyle/>
          <a:p>
            <a:pPr marL="457200" marR="0" indent="-4572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2400" b="1" dirty="0">
              <a:cs typeface="B Lotus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524000" y="5257799"/>
            <a:ext cx="9144000" cy="1400577"/>
          </a:xfrm>
        </p:spPr>
        <p:txBody>
          <a:bodyPr/>
          <a:lstStyle/>
          <a:p>
            <a:endParaRPr lang="fa-IR" dirty="0" smtClean="0"/>
          </a:p>
          <a:p>
            <a:endParaRPr lang="fa-IR" dirty="0"/>
          </a:p>
          <a:p>
            <a:endParaRPr lang="en-US" dirty="0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82388" y="215153"/>
            <a:ext cx="11551023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4-تجزیه و تحلیل: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algn="r" rtl="1"/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در این طبقه به مهارت هایی بر می خوریم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  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که در مرحله عالی تر از طبقات قبلی (درک و فهم و کاربرد ) به کار می روند :در طبقه درک و فهم بیشتر بر معنی و منظور مطلب تکیه میشود . در طبقه کاربرد بیشتر تاکید بر قوانین کلی ،اصول مناسب و انطباق آن با مطالب عنوان می شود اما در تجزیه و تحلیل بر تقسیم کردن مباحث یا پدیده ها و اجزای تشکیل دهنده آنها و همچنین بر کشف روابط اجزا و طریقه سازمان بندی آنها تاکید می شود. </a:t>
            </a:r>
          </a:p>
          <a:p>
            <a:pPr algn="r" rtl="1"/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algn="r" rtl="1"/>
            <a:r>
              <a:rPr lang="fa-IR" sz="2800" b="1" dirty="0" smtClean="0">
                <a:cs typeface="B Lotus" pitchFamily="2" charset="-78"/>
              </a:rPr>
              <a:t>5- </a:t>
            </a:r>
            <a:r>
              <a:rPr lang="fa-IR" sz="2800" b="1" dirty="0" smtClean="0">
                <a:cs typeface="B Lotus" pitchFamily="2" charset="-78"/>
              </a:rPr>
              <a:t>ترکیب</a:t>
            </a:r>
            <a:r>
              <a:rPr lang="fa-IR" sz="2800" b="1" dirty="0" smtClean="0">
                <a:cs typeface="B Lotus" pitchFamily="2" charset="-78"/>
              </a:rPr>
              <a:t>:</a:t>
            </a:r>
          </a:p>
          <a:p>
            <a:pPr algn="r" rtl="1"/>
            <a:endParaRPr lang="en-US" sz="2800" dirty="0" smtClean="0">
              <a:cs typeface="B Lotus" pitchFamily="2" charset="-78"/>
            </a:endParaRPr>
          </a:p>
          <a:p>
            <a:pPr algn="r" rtl="1"/>
            <a:r>
              <a:rPr lang="fa-IR" sz="2800" dirty="0" smtClean="0">
                <a:cs typeface="B Lotus" pitchFamily="2" charset="-78"/>
              </a:rPr>
              <a:t>عبارت است از به هم پیوستن عناصر و اجزا به منظور تشکیل یک واحد </a:t>
            </a:r>
            <a:r>
              <a:rPr lang="fa-IR" sz="2800" dirty="0" smtClean="0">
                <a:cs typeface="B Lotus" pitchFamily="2" charset="-78"/>
              </a:rPr>
              <a:t>کل.</a:t>
            </a:r>
          </a:p>
          <a:p>
            <a:pPr algn="r" rtl="1"/>
            <a:r>
              <a:rPr lang="fa-IR" sz="2800" dirty="0" smtClean="0">
                <a:cs typeface="B Lotus" pitchFamily="2" charset="-78"/>
              </a:rPr>
              <a:t> </a:t>
            </a:r>
            <a:r>
              <a:rPr lang="fa-IR" sz="2800" dirty="0" smtClean="0">
                <a:cs typeface="B Lotus" pitchFamily="2" charset="-78"/>
              </a:rPr>
              <a:t>رفتار های این طبقه اغلب با خلاقیت همراه است.طبقه های </a:t>
            </a:r>
            <a:r>
              <a:rPr lang="fa-IR" sz="2800" dirty="0" smtClean="0">
                <a:cs typeface="B Lotus" pitchFamily="2" charset="-78"/>
              </a:rPr>
              <a:t>قبلی(درک </a:t>
            </a:r>
            <a:r>
              <a:rPr lang="fa-IR" sz="2800" dirty="0" smtClean="0">
                <a:cs typeface="B Lotus" pitchFamily="2" charset="-78"/>
              </a:rPr>
              <a:t>و فهم </a:t>
            </a:r>
            <a:r>
              <a:rPr lang="fa-IR" sz="2800" dirty="0" smtClean="0">
                <a:cs typeface="B Lotus" pitchFamily="2" charset="-78"/>
              </a:rPr>
              <a:t>،کاربرد </a:t>
            </a:r>
            <a:r>
              <a:rPr lang="fa-IR" sz="2800" dirty="0" smtClean="0">
                <a:cs typeface="B Lotus" pitchFamily="2" charset="-78"/>
              </a:rPr>
              <a:t>و تجزیه و تحلیل ) نیز در اغلب موارد مستلزم بهم پیوستن اجزا هستند.اما در مقایسه با این طبقه از لحاظ عظمت و اهمیت ناقص تر هستند.از سوی دیگر در طبقات دیگر به کیفیت هایی چون نوآوری و ابتکار کمتر توجه میشود.</a:t>
            </a:r>
            <a:endParaRPr lang="en-US" sz="2800" dirty="0" smtClean="0">
              <a:cs typeface="B Lotus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4460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7882" y="373488"/>
            <a:ext cx="11333408" cy="6104586"/>
          </a:xfrm>
        </p:spPr>
        <p:txBody>
          <a:bodyPr>
            <a:normAutofit/>
          </a:bodyPr>
          <a:lstStyle/>
          <a:p>
            <a:pPr marL="457200" marR="0" indent="-4572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524000" y="5257799"/>
            <a:ext cx="9144000" cy="1400577"/>
          </a:xfrm>
        </p:spPr>
        <p:txBody>
          <a:bodyPr/>
          <a:lstStyle/>
          <a:p>
            <a:endParaRPr lang="fa-IR" dirty="0" smtClean="0"/>
          </a:p>
          <a:p>
            <a:endParaRPr lang="fa-IR" dirty="0"/>
          </a:p>
          <a:p>
            <a:endParaRPr lang="en-US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13508" y="770708"/>
            <a:ext cx="11508377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6-ارزشیابی :</a:t>
            </a: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عبارت است از داوری و قضاوت درباره ارزش اندیشه ها ، کارها ، راه حل ها و روشها ، مواد و غیره ...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برای مقصود یا منظوری معین .</a:t>
            </a: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ارزشیابی مستلزم بکار بردن شرایط و معیار هایی برای سنجش دقت ،تاثیر ، صرفه داشتن و قابل قبول بودن اجزا و خصوصیاتی معین هستند .</a:t>
            </a: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72222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93193"/>
            <a:ext cx="9144000" cy="2511381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fa-IR" sz="2800" b="1" dirty="0" smtClean="0">
                <a:cs typeface="B Lotus" panose="00000400000000000000" pitchFamily="2" charset="-78"/>
              </a:rPr>
              <a:t>پایان جلسه </a:t>
            </a:r>
            <a:r>
              <a:rPr lang="fa-IR" sz="2800" b="1" dirty="0" smtClean="0">
                <a:cs typeface="B Lotus" panose="00000400000000000000" pitchFamily="2" charset="-78"/>
              </a:rPr>
              <a:t>سوم</a:t>
            </a:r>
            <a:r>
              <a:rPr lang="fa-IR" sz="2800" b="1" dirty="0" smtClean="0">
                <a:cs typeface="B Lotus" panose="00000400000000000000" pitchFamily="2" charset="-78"/>
              </a:rPr>
              <a:t/>
            </a:r>
            <a:br>
              <a:rPr lang="fa-IR" sz="2800" b="1" dirty="0" smtClean="0">
                <a:cs typeface="B Lotus" panose="00000400000000000000" pitchFamily="2" charset="-78"/>
              </a:rPr>
            </a:br>
            <a:r>
              <a:rPr lang="fa-IR" sz="2800" b="1" dirty="0">
                <a:cs typeface="B Lotus" panose="00000400000000000000" pitchFamily="2" charset="-78"/>
              </a:rPr>
              <a:t/>
            </a:r>
            <a:br>
              <a:rPr lang="fa-IR" sz="2800" b="1" dirty="0">
                <a:cs typeface="B Lotus" panose="00000400000000000000" pitchFamily="2" charset="-78"/>
              </a:rPr>
            </a:br>
            <a:r>
              <a:rPr lang="fa-IR" sz="2800" b="1" dirty="0" smtClean="0">
                <a:cs typeface="B Lotus" panose="00000400000000000000" pitchFamily="2" charset="-78"/>
              </a:rPr>
              <a:t/>
            </a:r>
            <a:br>
              <a:rPr lang="fa-IR" sz="2800" b="1" dirty="0" smtClean="0">
                <a:cs typeface="B Lotus" panose="00000400000000000000" pitchFamily="2" charset="-78"/>
              </a:rPr>
            </a:br>
            <a:r>
              <a:rPr lang="fa-IR" sz="2800" b="1" dirty="0" smtClean="0">
                <a:cs typeface="B Lotus" panose="00000400000000000000" pitchFamily="2" charset="-78"/>
              </a:rPr>
              <a:t>سالم وتندرست باشید</a:t>
            </a:r>
            <a:endParaRPr lang="en-US" sz="2800" b="1" dirty="0">
              <a:cs typeface="B Lotus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524000" y="5257799"/>
            <a:ext cx="9144000" cy="1400577"/>
          </a:xfrm>
        </p:spPr>
        <p:txBody>
          <a:bodyPr/>
          <a:lstStyle/>
          <a:p>
            <a:endParaRPr lang="fa-IR" dirty="0" smtClean="0"/>
          </a:p>
          <a:p>
            <a:endParaRPr lang="fa-IR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65409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704</Words>
  <Application>Microsoft Office PowerPoint</Application>
  <PresentationFormat>Custom</PresentationFormat>
  <Paragraphs>55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گروه تربیت کودک   آموزشکده قدسیه ساری   پرورش مهارتهای تدریس  جلسه سوم  مدرس: مهرانگیز خادملو </vt:lpstr>
      <vt:lpstr> ..   </vt:lpstr>
      <vt:lpstr> </vt:lpstr>
      <vt:lpstr> </vt:lpstr>
      <vt:lpstr> </vt:lpstr>
      <vt:lpstr> </vt:lpstr>
      <vt:lpstr>پایان جلسه سوم   سالم وتندرست باشید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گروه تربیت کودک   آموزشکده قدسیه ساری    درس برنامه ریزی پیش ازدبستان   مدرس: مهرانگیز خادملو</dc:title>
  <dc:creator>M KH</dc:creator>
  <cp:lastModifiedBy>M KH</cp:lastModifiedBy>
  <cp:revision>23</cp:revision>
  <dcterms:created xsi:type="dcterms:W3CDTF">2020-03-06T13:05:04Z</dcterms:created>
  <dcterms:modified xsi:type="dcterms:W3CDTF">2020-03-07T20:45:47Z</dcterms:modified>
</cp:coreProperties>
</file>