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2B2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835"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3/7/2020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بسم الله الرحمن الرحیم</a:t>
            </a:r>
            <a:endParaRPr lang="fa-IR" dirty="0"/>
          </a:p>
        </p:txBody>
      </p:sp>
      <p:sp>
        <p:nvSpPr>
          <p:cNvPr id="3" name="Content Placeholder 2"/>
          <p:cNvSpPr>
            <a:spLocks noGrp="1"/>
          </p:cNvSpPr>
          <p:nvPr>
            <p:ph idx="1"/>
          </p:nvPr>
        </p:nvSpPr>
        <p:spPr/>
        <p:txBody>
          <a:bodyPr/>
          <a:lstStyle/>
          <a:p>
            <a:pPr algn="ctr"/>
            <a:r>
              <a:rPr lang="fa-IR" dirty="0" smtClean="0"/>
              <a:t>امور مالی بین الملل</a:t>
            </a:r>
          </a:p>
          <a:p>
            <a:pPr algn="ctr"/>
            <a:endParaRPr lang="fa-IR" dirty="0" smtClean="0"/>
          </a:p>
          <a:p>
            <a:pPr algn="ctr"/>
            <a:r>
              <a:rPr lang="fa-IR" dirty="0" smtClean="0"/>
              <a:t>جلسه پنجم</a:t>
            </a:r>
          </a:p>
          <a:p>
            <a:pPr algn="ctr"/>
            <a:r>
              <a:rPr lang="fa-IR" dirty="0" smtClean="0"/>
              <a:t>مدرس : راضیه سلیمانی</a:t>
            </a: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2- مکانیزم تعدیل درآمد کینزی</a:t>
            </a:r>
            <a:endParaRPr lang="fa-IR" dirty="0"/>
          </a:p>
        </p:txBody>
      </p:sp>
      <p:pic>
        <p:nvPicPr>
          <p:cNvPr id="5" name="Content Placeholder 4" descr="۲۰۲۰۰۳۰۷_۱۷۱۹۲۴.jpg"/>
          <p:cNvPicPr>
            <a:picLocks noGrp="1" noChangeAspect="1"/>
          </p:cNvPicPr>
          <p:nvPr>
            <p:ph sz="half" idx="1"/>
          </p:nvPr>
        </p:nvPicPr>
        <p:blipFill>
          <a:blip r:embed="rId2" cstate="print"/>
          <a:stretch>
            <a:fillRect/>
          </a:stretch>
        </p:blipFill>
        <p:spPr>
          <a:xfrm>
            <a:off x="304800" y="1981200"/>
            <a:ext cx="4191000" cy="3886200"/>
          </a:xfrm>
        </p:spPr>
      </p:pic>
      <p:sp>
        <p:nvSpPr>
          <p:cNvPr id="4" name="Content Placeholder 3"/>
          <p:cNvSpPr>
            <a:spLocks noGrp="1"/>
          </p:cNvSpPr>
          <p:nvPr>
            <p:ph sz="half" idx="2"/>
          </p:nvPr>
        </p:nvSpPr>
        <p:spPr/>
        <p:txBody>
          <a:bodyPr>
            <a:normAutofit fontScale="92500"/>
          </a:bodyPr>
          <a:lstStyle/>
          <a:p>
            <a:pPr algn="just"/>
            <a:r>
              <a:rPr lang="fa-IR" dirty="0" smtClean="0"/>
              <a:t>در شکل روبرو نقطه </a:t>
            </a:r>
            <a:r>
              <a:rPr lang="en-US" dirty="0" smtClean="0"/>
              <a:t>A</a:t>
            </a:r>
            <a:r>
              <a:rPr lang="fa-IR" dirty="0" smtClean="0"/>
              <a:t> نقطه ی تعادل است، تعادل در اقتصاد وجود دارد اما تراز پرداختهای خارجی به میزان</a:t>
            </a:r>
            <a:r>
              <a:rPr lang="en-US" dirty="0" smtClean="0"/>
              <a:t>AY0 </a:t>
            </a:r>
            <a:r>
              <a:rPr lang="fa-IR" dirty="0" smtClean="0"/>
              <a:t> دارای کسری است. این کسری باعث کاهش ارزش پول کشور شده صادرات را افزایش می دهد پس خط </a:t>
            </a:r>
            <a:r>
              <a:rPr lang="en-US" dirty="0" smtClean="0"/>
              <a:t>X- M</a:t>
            </a:r>
            <a:r>
              <a:rPr lang="fa-IR" dirty="0" smtClean="0"/>
              <a:t> را به طرف بالا حرکت میدهد. که این افزایش صادرات درآمد از </a:t>
            </a:r>
            <a:r>
              <a:rPr lang="en-US" dirty="0" smtClean="0"/>
              <a:t>Y0 </a:t>
            </a:r>
            <a:r>
              <a:rPr lang="fa-IR" dirty="0" smtClean="0"/>
              <a:t> را به </a:t>
            </a:r>
            <a:r>
              <a:rPr lang="en-US" dirty="0" smtClean="0"/>
              <a:t>Y1</a:t>
            </a:r>
            <a:r>
              <a:rPr lang="fa-IR" dirty="0" smtClean="0"/>
              <a:t>  افزایش و کسری تراز پرداختها را از </a:t>
            </a:r>
            <a:r>
              <a:rPr lang="en-US" dirty="0" smtClean="0"/>
              <a:t>AY0</a:t>
            </a:r>
            <a:r>
              <a:rPr lang="fa-IR" dirty="0" smtClean="0"/>
              <a:t> به </a:t>
            </a:r>
            <a:r>
              <a:rPr lang="en-US" dirty="0" smtClean="0"/>
              <a:t>BY1 </a:t>
            </a:r>
            <a:r>
              <a:rPr lang="fa-IR" dirty="0" smtClean="0"/>
              <a:t> کاهش می دهد.</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2- مکانیزم تعدیل درآمد کینزی</a:t>
            </a:r>
            <a:endParaRPr lang="fa-IR" dirty="0"/>
          </a:p>
        </p:txBody>
      </p:sp>
      <p:sp>
        <p:nvSpPr>
          <p:cNvPr id="3" name="Content Placeholder 2"/>
          <p:cNvSpPr>
            <a:spLocks noGrp="1"/>
          </p:cNvSpPr>
          <p:nvPr>
            <p:ph idx="1"/>
          </p:nvPr>
        </p:nvSpPr>
        <p:spPr/>
        <p:txBody>
          <a:bodyPr/>
          <a:lstStyle/>
          <a:p>
            <a:r>
              <a:rPr lang="fa-IR" dirty="0" smtClean="0"/>
              <a:t>به طور خلاصه :</a:t>
            </a:r>
          </a:p>
          <a:p>
            <a:r>
              <a:rPr lang="fa-IR" dirty="0" smtClean="0"/>
              <a:t>در مکانیزم تعدیل کینزی کسری تراز پرداختها باعث افزایش صادرات شده، از طریق افزایش درآمد کسری از بین می رود.</a:t>
            </a:r>
          </a:p>
          <a:p>
            <a:r>
              <a:rPr lang="fa-IR" dirty="0" smtClean="0"/>
              <a:t>مازاد نیز باعث کاهش صادرات شده و از طریق کاهش درآمد ، مازاد از بین می رود.</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های خودکار</a:t>
            </a:r>
            <a:br>
              <a:rPr lang="fa-IR" dirty="0" smtClean="0"/>
            </a:br>
            <a:r>
              <a:rPr lang="fa-IR" dirty="0" smtClean="0"/>
              <a:t>3- مکانیزمهای پولی</a:t>
            </a:r>
            <a:endParaRPr lang="fa-IR" dirty="0"/>
          </a:p>
        </p:txBody>
      </p:sp>
      <p:sp>
        <p:nvSpPr>
          <p:cNvPr id="3" name="Content Placeholder 2"/>
          <p:cNvSpPr>
            <a:spLocks noGrp="1"/>
          </p:cNvSpPr>
          <p:nvPr>
            <p:ph idx="1"/>
          </p:nvPr>
        </p:nvSpPr>
        <p:spPr/>
        <p:txBody>
          <a:bodyPr/>
          <a:lstStyle/>
          <a:p>
            <a:r>
              <a:rPr lang="fa-IR" dirty="0" smtClean="0"/>
              <a:t>مکانیزمهای پولی شامل :</a:t>
            </a:r>
          </a:p>
          <a:p>
            <a:pPr>
              <a:buNone/>
            </a:pPr>
            <a:r>
              <a:rPr lang="fa-IR" dirty="0" smtClean="0"/>
              <a:t> </a:t>
            </a:r>
          </a:p>
          <a:p>
            <a:r>
              <a:rPr lang="fa-IR" dirty="0" smtClean="0"/>
              <a:t>الف – مکانیزم قیمت</a:t>
            </a:r>
          </a:p>
          <a:p>
            <a:endParaRPr lang="fa-IR" dirty="0" smtClean="0"/>
          </a:p>
          <a:p>
            <a:r>
              <a:rPr lang="fa-IR" dirty="0" smtClean="0"/>
              <a:t>ب – مکانیزم نرخ بهره</a:t>
            </a:r>
          </a:p>
          <a:p>
            <a:endParaRPr lang="fa-IR" dirty="0" smtClean="0"/>
          </a:p>
          <a:p>
            <a:r>
              <a:rPr lang="fa-IR" dirty="0" smtClean="0"/>
              <a:t>ج – مکانیزم مانده ی نقد</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های خودکار</a:t>
            </a:r>
            <a:br>
              <a:rPr lang="fa-IR" dirty="0" smtClean="0"/>
            </a:br>
            <a:r>
              <a:rPr lang="fa-IR" dirty="0" smtClean="0"/>
              <a:t>3- مکانیزمهای پولی</a:t>
            </a:r>
            <a:endParaRPr lang="fa-IR" dirty="0"/>
          </a:p>
        </p:txBody>
      </p:sp>
      <p:sp>
        <p:nvSpPr>
          <p:cNvPr id="3" name="Content Placeholder 2"/>
          <p:cNvSpPr>
            <a:spLocks noGrp="1"/>
          </p:cNvSpPr>
          <p:nvPr>
            <p:ph idx="1"/>
          </p:nvPr>
        </p:nvSpPr>
        <p:spPr/>
        <p:txBody>
          <a:bodyPr/>
          <a:lstStyle/>
          <a:p>
            <a:r>
              <a:rPr lang="fa-IR" dirty="0" smtClean="0"/>
              <a:t>الف – مکانیزم قیمت :</a:t>
            </a:r>
          </a:p>
          <a:p>
            <a:r>
              <a:rPr lang="fa-IR" dirty="0" smtClean="0"/>
              <a:t>افزایش حجم پول در اثر مازاد ترازپرداختها سطح عمومی قیمتها را در کشور افزایش داده ، باعث کاهش صادرات و افزایش واردات گردیده و مازاد تراز را کاهش می دهد.</a:t>
            </a:r>
          </a:p>
          <a:p>
            <a:r>
              <a:rPr lang="fa-IR" dirty="0" smtClean="0"/>
              <a:t>کاهش حجم پول در اثر کسری تراز پرداختها سطح عمومی قیمتها را در کشور کاهش داده و باعث افزایش صادرات و کاهش واردات گردیده و کسری تراز را کاهش می دهد.</a:t>
            </a:r>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های خودکار</a:t>
            </a:r>
            <a:br>
              <a:rPr lang="fa-IR" dirty="0" smtClean="0"/>
            </a:br>
            <a:r>
              <a:rPr lang="fa-IR" dirty="0" smtClean="0"/>
              <a:t>3- مکانیزمهای پولی</a:t>
            </a:r>
            <a:endParaRPr lang="fa-IR" dirty="0"/>
          </a:p>
        </p:txBody>
      </p:sp>
      <p:sp>
        <p:nvSpPr>
          <p:cNvPr id="3" name="Content Placeholder 2"/>
          <p:cNvSpPr>
            <a:spLocks noGrp="1"/>
          </p:cNvSpPr>
          <p:nvPr>
            <p:ph idx="1"/>
          </p:nvPr>
        </p:nvSpPr>
        <p:spPr/>
        <p:txBody>
          <a:bodyPr/>
          <a:lstStyle/>
          <a:p>
            <a:r>
              <a:rPr lang="fa-IR" dirty="0" smtClean="0"/>
              <a:t>ب- مکانیزم نرخ بهره :</a:t>
            </a:r>
          </a:p>
          <a:p>
            <a:r>
              <a:rPr lang="fa-IR" dirty="0" smtClean="0"/>
              <a:t> </a:t>
            </a:r>
            <a:r>
              <a:rPr lang="fa-IR" dirty="0" smtClean="0"/>
              <a:t>افزایش حجم پول ناشی از مازاد تراز پرداختها ، نرخ بهره را در اقتصاد کاهش داده و باعث خروج سرمایه از کشور می شود ، که این به نوبه ی خود مازاد تراز را کاهش می دهد.</a:t>
            </a:r>
          </a:p>
          <a:p>
            <a:r>
              <a:rPr lang="fa-IR" dirty="0" smtClean="0"/>
              <a:t>کاهش حجم پول در نتیجه ی کسری تراز پرداختها ، نرخ بهره را افزایش داده و باعث ورود سرمایه و کاهش کسری تراز می گردد.</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های خودکار</a:t>
            </a:r>
            <a:br>
              <a:rPr lang="fa-IR" dirty="0" smtClean="0"/>
            </a:br>
            <a:r>
              <a:rPr lang="fa-IR" dirty="0" smtClean="0"/>
              <a:t>3- مکانیزمهای پولی</a:t>
            </a:r>
            <a:endParaRPr lang="fa-IR" dirty="0"/>
          </a:p>
        </p:txBody>
      </p:sp>
      <p:sp>
        <p:nvSpPr>
          <p:cNvPr id="3" name="Content Placeholder 2"/>
          <p:cNvSpPr>
            <a:spLocks noGrp="1"/>
          </p:cNvSpPr>
          <p:nvPr>
            <p:ph idx="1"/>
          </p:nvPr>
        </p:nvSpPr>
        <p:spPr/>
        <p:txBody>
          <a:bodyPr/>
          <a:lstStyle/>
          <a:p>
            <a:r>
              <a:rPr lang="fa-IR" dirty="0" smtClean="0"/>
              <a:t>مکانیزم مانده ی نقد :</a:t>
            </a:r>
          </a:p>
          <a:p>
            <a:pPr algn="just"/>
            <a:r>
              <a:rPr lang="fa-IR" dirty="0" smtClean="0"/>
              <a:t>مازاد در تراز پرداختها حجم پول در جریان را افزایش داده و باعث افزایش مانده ی نقد نزد افراد می شود که این تمایل خرید کالای افراد را افزایش داده هم باعث افزایش واردات شده و هم به خاطر این افزایش مصرف داخل ، کالای کمتری را برای صدور در دسترس قرار می دهد، صادرات را کاهش داده و باعث کاهش مازاد در تراز پرداختها می شود.</a:t>
            </a: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552B2F"/>
                </a:solidFill>
              </a:rPr>
              <a:t>مکانیزم های مداخله</a:t>
            </a:r>
            <a:endParaRPr lang="fa-IR" dirty="0">
              <a:solidFill>
                <a:srgbClr val="552B2F"/>
              </a:solidFill>
            </a:endParaRPr>
          </a:p>
        </p:txBody>
      </p:sp>
      <p:sp>
        <p:nvSpPr>
          <p:cNvPr id="3" name="Content Placeholder 2"/>
          <p:cNvSpPr>
            <a:spLocks noGrp="1"/>
          </p:cNvSpPr>
          <p:nvPr>
            <p:ph idx="1"/>
          </p:nvPr>
        </p:nvSpPr>
        <p:spPr/>
        <p:txBody>
          <a:bodyPr/>
          <a:lstStyle/>
          <a:p>
            <a:r>
              <a:rPr lang="fa-IR" dirty="0" smtClean="0"/>
              <a:t>همانطور که گفته شد ، هنگامیکه مکانیز های خودکار نتوانند تراز پرداختها را تعدیل کنند دولت وارد عمل می شود، این عمل مکتنیزم مداخله خوانده می شود.مکانیزم مداخله شامل :</a:t>
            </a:r>
          </a:p>
          <a:p>
            <a:r>
              <a:rPr lang="fa-IR" dirty="0" smtClean="0"/>
              <a:t> </a:t>
            </a:r>
            <a:r>
              <a:rPr lang="fa-IR" dirty="0" smtClean="0"/>
              <a:t>1- کنترل های مالی</a:t>
            </a:r>
          </a:p>
          <a:p>
            <a:r>
              <a:rPr lang="fa-IR" dirty="0" smtClean="0"/>
              <a:t>2- کنترل های تجاری </a:t>
            </a:r>
          </a:p>
          <a:p>
            <a:r>
              <a:rPr lang="fa-IR" dirty="0" smtClean="0"/>
              <a:t>3- کنترل های پولی </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552B2F"/>
                </a:solidFill>
              </a:rPr>
              <a:t>مکانیزم های </a:t>
            </a:r>
            <a:r>
              <a:rPr lang="fa-IR" dirty="0" smtClean="0">
                <a:solidFill>
                  <a:srgbClr val="552B2F"/>
                </a:solidFill>
              </a:rPr>
              <a:t>مداخله</a:t>
            </a:r>
            <a:br>
              <a:rPr lang="fa-IR" dirty="0" smtClean="0">
                <a:solidFill>
                  <a:srgbClr val="552B2F"/>
                </a:solidFill>
              </a:rPr>
            </a:br>
            <a:r>
              <a:rPr lang="fa-IR" dirty="0" smtClean="0">
                <a:solidFill>
                  <a:srgbClr val="552B2F"/>
                </a:solidFill>
              </a:rPr>
              <a:t>1- کنترل مالی</a:t>
            </a:r>
            <a:endParaRPr lang="fa-IR" dirty="0"/>
          </a:p>
        </p:txBody>
      </p:sp>
      <p:sp>
        <p:nvSpPr>
          <p:cNvPr id="3" name="Content Placeholder 2"/>
          <p:cNvSpPr>
            <a:spLocks noGrp="1"/>
          </p:cNvSpPr>
          <p:nvPr>
            <p:ph idx="1"/>
          </p:nvPr>
        </p:nvSpPr>
        <p:spPr/>
        <p:txBody>
          <a:bodyPr>
            <a:normAutofit fontScale="92500"/>
          </a:bodyPr>
          <a:lstStyle/>
          <a:p>
            <a:pPr algn="just"/>
            <a:r>
              <a:rPr lang="fa-IR" dirty="0" smtClean="0"/>
              <a:t>کنترلهای مالی شامل مالیات و کمک هزینه است که بر صادرات و واردات اعمال می شود. چهار نوع کنترل مالیاتی وجو دارد : مالیات بر واردات( تعرفه گمرکی) ، مالیات بر صادرات ، کمک هزینه واردات و کمک هزینه صاردات.</a:t>
            </a:r>
          </a:p>
          <a:p>
            <a:pPr algn="just"/>
            <a:r>
              <a:rPr lang="fa-IR" dirty="0" smtClean="0"/>
              <a:t> مهمترین این کنترل ها :</a:t>
            </a:r>
          </a:p>
          <a:p>
            <a:pPr algn="just"/>
            <a:r>
              <a:rPr lang="fa-IR" dirty="0" smtClean="0"/>
              <a:t>1- مالیات بر واردات ( تعرفه گمرکی) است ، که هدف آن کاهش مخارج مصرف کنندگان برای کالاهای وارداتی و افزایش خرید کالاهای داخلی است.تعرفه ی گمرکی می تواندواردات را کاهش ( یا افزایش ) دهد و کسری و مازاد تراز پرداختها را اصلاح کند.</a:t>
            </a:r>
          </a:p>
          <a:p>
            <a:pPr algn="just"/>
            <a:r>
              <a:rPr lang="fa-IR" dirty="0" smtClean="0"/>
              <a:t> 2-  کمک هزینه ی  صادرات که هدف آن افزایش صادرات است.کمک هزینه صادران نیز می تواند صادرات را افزایش ( یا کاهش) دهد و کسری و مازاد تراز پرداختها را اصلاح کند.</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552B2F"/>
                </a:solidFill>
              </a:rPr>
              <a:t>مکانیزم های مداخله</a:t>
            </a:r>
            <a:br>
              <a:rPr lang="fa-IR" dirty="0" smtClean="0">
                <a:solidFill>
                  <a:srgbClr val="552B2F"/>
                </a:solidFill>
              </a:rPr>
            </a:br>
            <a:r>
              <a:rPr lang="fa-IR" dirty="0" smtClean="0">
                <a:solidFill>
                  <a:srgbClr val="552B2F"/>
                </a:solidFill>
              </a:rPr>
              <a:t>2- </a:t>
            </a:r>
            <a:r>
              <a:rPr lang="fa-IR" dirty="0" smtClean="0">
                <a:solidFill>
                  <a:srgbClr val="552B2F"/>
                </a:solidFill>
              </a:rPr>
              <a:t>کنترل </a:t>
            </a:r>
            <a:r>
              <a:rPr lang="fa-IR" dirty="0" smtClean="0">
                <a:solidFill>
                  <a:srgbClr val="552B2F"/>
                </a:solidFill>
              </a:rPr>
              <a:t>تجاری</a:t>
            </a:r>
            <a:endParaRPr lang="fa-IR" dirty="0"/>
          </a:p>
        </p:txBody>
      </p:sp>
      <p:sp>
        <p:nvSpPr>
          <p:cNvPr id="3" name="Content Placeholder 2"/>
          <p:cNvSpPr>
            <a:spLocks noGrp="1"/>
          </p:cNvSpPr>
          <p:nvPr>
            <p:ph idx="1"/>
          </p:nvPr>
        </p:nvSpPr>
        <p:spPr/>
        <p:txBody>
          <a:bodyPr/>
          <a:lstStyle/>
          <a:p>
            <a:r>
              <a:rPr lang="fa-IR" dirty="0" smtClean="0"/>
              <a:t>کنترلهای تجاری شامل محدودیت کمی حجم یا ارزش واردات یا صادرات و انجام معاملات تجاری به وسیله دولت است. مهم ترین ابزار کنترل تجاری :</a:t>
            </a:r>
          </a:p>
          <a:p>
            <a:r>
              <a:rPr lang="fa-IR" dirty="0" smtClean="0"/>
              <a:t>1- سهمیه واردات</a:t>
            </a:r>
          </a:p>
          <a:p>
            <a:r>
              <a:rPr lang="fa-IR" dirty="0" smtClean="0"/>
              <a:t>2- سهمیه صادرات</a:t>
            </a:r>
          </a:p>
          <a:p>
            <a:r>
              <a:rPr lang="fa-IR" dirty="0" smtClean="0"/>
              <a:t>3- سهمیه تعرفه </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552B2F"/>
                </a:solidFill>
              </a:rPr>
              <a:t>مکانیزم های مداخله</a:t>
            </a:r>
            <a:br>
              <a:rPr lang="fa-IR" dirty="0" smtClean="0">
                <a:solidFill>
                  <a:srgbClr val="552B2F"/>
                </a:solidFill>
              </a:rPr>
            </a:br>
            <a:r>
              <a:rPr lang="fa-IR" dirty="0" smtClean="0">
                <a:solidFill>
                  <a:srgbClr val="552B2F"/>
                </a:solidFill>
              </a:rPr>
              <a:t>2- کنترل تجاری</a:t>
            </a:r>
            <a:endParaRPr lang="fa-IR" dirty="0"/>
          </a:p>
        </p:txBody>
      </p:sp>
      <p:sp>
        <p:nvSpPr>
          <p:cNvPr id="3" name="Content Placeholder 2"/>
          <p:cNvSpPr>
            <a:spLocks noGrp="1"/>
          </p:cNvSpPr>
          <p:nvPr>
            <p:ph idx="1"/>
          </p:nvPr>
        </p:nvSpPr>
        <p:spPr/>
        <p:txBody>
          <a:bodyPr/>
          <a:lstStyle/>
          <a:p>
            <a:r>
              <a:rPr lang="fa-IR" dirty="0" smtClean="0"/>
              <a:t>1- سهمیه واردات :</a:t>
            </a:r>
          </a:p>
          <a:p>
            <a:r>
              <a:rPr lang="fa-IR" dirty="0" smtClean="0"/>
              <a:t>محدویت کمی واردات یک کالای خاص ممکن است با استفاده از سهمیه باز یا سهمیه کلی یا از طریق صدور جواز واردات اعمال گردد. سهمیه کلی ورود مقدار مشخصی از کالای خاص را هر ساله مجاز می سازد، بعد از رسیدن حجم واردت به حد مشخص شده، واردات بیشتر کالا برای سال مورد نظر ممنوع می گردد.</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1- مکانیزم نرخ ارز</a:t>
            </a:r>
            <a:endParaRPr lang="fa-IR" dirty="0"/>
          </a:p>
        </p:txBody>
      </p:sp>
      <p:sp>
        <p:nvSpPr>
          <p:cNvPr id="3" name="Content Placeholder 2"/>
          <p:cNvSpPr>
            <a:spLocks noGrp="1"/>
          </p:cNvSpPr>
          <p:nvPr>
            <p:ph idx="1"/>
          </p:nvPr>
        </p:nvSpPr>
        <p:spPr/>
        <p:txBody>
          <a:bodyPr/>
          <a:lstStyle/>
          <a:p>
            <a:r>
              <a:rPr lang="fa-IR" dirty="0" smtClean="0"/>
              <a:t>کسری تراز پرداختهای خارجی به معنی وجود مازاد عرضه ی پول کشور در بازارهای ارز می باشد. این مسئله ارزش پول دارای کسری را نسبت به پول سایر کشورها کاهش می دهد.</a:t>
            </a:r>
          </a:p>
          <a:p>
            <a:r>
              <a:rPr lang="fa-IR" dirty="0" smtClean="0"/>
              <a:t>کاهش ارزش پول کشور، کالاهای خارجی را در کشور گران ساخته و باعث کاهش واردات می گردد،از طرف دیگر کالاهای داخل را برای خارجیان ارزان می کند و صادرات را افزایش می دهد.</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552B2F"/>
                </a:solidFill>
              </a:rPr>
              <a:t>مکانیزم های مداخله</a:t>
            </a:r>
            <a:br>
              <a:rPr lang="fa-IR" dirty="0" smtClean="0">
                <a:solidFill>
                  <a:srgbClr val="552B2F"/>
                </a:solidFill>
              </a:rPr>
            </a:br>
            <a:r>
              <a:rPr lang="fa-IR" dirty="0" smtClean="0">
                <a:solidFill>
                  <a:srgbClr val="552B2F"/>
                </a:solidFill>
              </a:rPr>
              <a:t>2- کنترل تجاری</a:t>
            </a:r>
            <a:endParaRPr lang="fa-IR" dirty="0"/>
          </a:p>
        </p:txBody>
      </p:sp>
      <p:sp>
        <p:nvSpPr>
          <p:cNvPr id="3" name="Content Placeholder 2"/>
          <p:cNvSpPr>
            <a:spLocks noGrp="1"/>
          </p:cNvSpPr>
          <p:nvPr>
            <p:ph idx="1"/>
          </p:nvPr>
        </p:nvSpPr>
        <p:spPr/>
        <p:txBody>
          <a:bodyPr/>
          <a:lstStyle/>
          <a:p>
            <a:r>
              <a:rPr lang="fa-IR" dirty="0" smtClean="0"/>
              <a:t>2- سهمیه تعرفه :</a:t>
            </a:r>
          </a:p>
          <a:p>
            <a:pPr algn="just"/>
            <a:r>
              <a:rPr lang="fa-IR" dirty="0" smtClean="0"/>
              <a:t>واردات را می توان با استفاده از سهمیه تعرفه نیز محدود کرد. در این حالت مقدار معینی از کالا به طور آزاد و بدون پرداخت حقوق گمرکی وارد می شود، اما از مقادیر بیش از حد تعیین شده ی حقوق گمرکی سنگینی دریافت می شود.</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552B2F"/>
                </a:solidFill>
              </a:rPr>
              <a:t>مکانیزم های مداخله</a:t>
            </a:r>
            <a:br>
              <a:rPr lang="fa-IR" dirty="0" smtClean="0">
                <a:solidFill>
                  <a:srgbClr val="552B2F"/>
                </a:solidFill>
              </a:rPr>
            </a:br>
            <a:r>
              <a:rPr lang="fa-IR" dirty="0" smtClean="0">
                <a:solidFill>
                  <a:srgbClr val="552B2F"/>
                </a:solidFill>
              </a:rPr>
              <a:t>2- کنترل تجاری</a:t>
            </a:r>
            <a:endParaRPr lang="fa-IR" dirty="0"/>
          </a:p>
        </p:txBody>
      </p:sp>
      <p:sp>
        <p:nvSpPr>
          <p:cNvPr id="3" name="Content Placeholder 2"/>
          <p:cNvSpPr>
            <a:spLocks noGrp="1"/>
          </p:cNvSpPr>
          <p:nvPr>
            <p:ph idx="1"/>
          </p:nvPr>
        </p:nvSpPr>
        <p:spPr/>
        <p:txBody>
          <a:bodyPr/>
          <a:lstStyle/>
          <a:p>
            <a:r>
              <a:rPr lang="fa-IR" dirty="0" smtClean="0"/>
              <a:t>3- سهمیه صادرات :</a:t>
            </a:r>
          </a:p>
          <a:p>
            <a:r>
              <a:rPr lang="fa-IR" dirty="0" smtClean="0"/>
              <a:t>ممکن است کشوری تصمیم بگیرد مقدار مشخصی از یک کالای خاص را در یک فاصله ی زمانی صادر کند. سهمیه صادرات باعث می شود که قیمت کالایی که صادرات آن محدود شده در بازارهای خارجی افزایش و در بازار داخل کاهش یابد.بنابراین سهمیه ی صادرات حاشیه ی سودی بین قیمتی که صادرکنندگان حاضرند دریافت کنند و قیمتی که واردکنندگان خارجی علاقمند به پرداخت آن هستند ، به وجود می آورد. </a:t>
            </a:r>
            <a:r>
              <a:rPr lang="fa-IR" smtClean="0"/>
              <a:t>درآمد صادراتی کشوری که صادرات را محدود می کند تنها در صورتی افزایش می یابد که تقاضا برای واردات کشش ناپذیر باشد</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1- مکانیزم نرخ ارز</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به مثال زیر توجه کنید:</a:t>
            </a:r>
          </a:p>
          <a:p>
            <a:r>
              <a:rPr lang="fa-IR" dirty="0" smtClean="0"/>
              <a:t>فرض کنید  </a:t>
            </a:r>
            <a:r>
              <a:rPr lang="fa-IR" dirty="0" smtClean="0">
                <a:solidFill>
                  <a:srgbClr val="FF0000"/>
                </a:solidFill>
              </a:rPr>
              <a:t>1 دلار= 100 تومان </a:t>
            </a:r>
            <a:r>
              <a:rPr lang="fa-IR" dirty="0" smtClean="0"/>
              <a:t>باشد:</a:t>
            </a:r>
          </a:p>
          <a:p>
            <a:r>
              <a:rPr lang="fa-IR" dirty="0" smtClean="0"/>
              <a:t>در این صورت یک اتومبیل آمریکایی که 3000 دلار قیمت دارد در بازار ایران( </a:t>
            </a:r>
            <a:r>
              <a:rPr lang="fa-IR" dirty="0" smtClean="0">
                <a:solidFill>
                  <a:schemeClr val="accent3">
                    <a:lumMod val="50000"/>
                  </a:schemeClr>
                </a:solidFill>
              </a:rPr>
              <a:t>با فرض نبودن حقوق گمرکی</a:t>
            </a:r>
            <a:r>
              <a:rPr lang="fa-IR" dirty="0" smtClean="0"/>
              <a:t>) 300،000= 100* 3000 قیمت خواهد داشت.</a:t>
            </a:r>
          </a:p>
          <a:p>
            <a:r>
              <a:rPr lang="fa-IR" dirty="0" smtClean="0"/>
              <a:t>یک فرش ایرانی که 240،000 تومان قیمت دارد در بازار آمریکا ارزشی معادل 2400= 100÷240،000 دارد.</a:t>
            </a:r>
          </a:p>
          <a:p>
            <a:endParaRPr lang="fa-IR" dirty="0" smtClean="0"/>
          </a:p>
          <a:p>
            <a:r>
              <a:rPr lang="fa-IR" dirty="0" smtClean="0"/>
              <a:t>اگر در اثر کاهش ارزش پول ایران</a:t>
            </a:r>
            <a:r>
              <a:rPr lang="fa-IR" dirty="0" smtClean="0">
                <a:solidFill>
                  <a:srgbClr val="C00000"/>
                </a:solidFill>
              </a:rPr>
              <a:t> 1دل</a:t>
            </a:r>
            <a:r>
              <a:rPr lang="fa-IR" dirty="0" smtClean="0">
                <a:solidFill>
                  <a:srgbClr val="C00000"/>
                </a:solidFill>
              </a:rPr>
              <a:t>ار= 150 تومان </a:t>
            </a:r>
            <a:r>
              <a:rPr lang="fa-IR" dirty="0" smtClean="0"/>
              <a:t>گردد :</a:t>
            </a:r>
          </a:p>
          <a:p>
            <a:r>
              <a:rPr lang="fa-IR" dirty="0" smtClean="0"/>
              <a:t>اتومبیل آمریکایی در ایران ارزشی معادل 450،000= 150*3000 دارد.</a:t>
            </a:r>
          </a:p>
          <a:p>
            <a:r>
              <a:rPr lang="fa-IR" dirty="0" smtClean="0"/>
              <a:t>ارزش فرش ایرانی در آمریکا 160 دلار قیمت خواهد داشت.</a:t>
            </a:r>
          </a:p>
          <a:p>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1- مکانیزم نرخ ارز</a:t>
            </a:r>
            <a:endParaRPr lang="fa-IR" dirty="0"/>
          </a:p>
        </p:txBody>
      </p:sp>
      <p:sp>
        <p:nvSpPr>
          <p:cNvPr id="3" name="Content Placeholder 2"/>
          <p:cNvSpPr>
            <a:spLocks noGrp="1"/>
          </p:cNvSpPr>
          <p:nvPr>
            <p:ph idx="1"/>
          </p:nvPr>
        </p:nvSpPr>
        <p:spPr/>
        <p:txBody>
          <a:bodyPr/>
          <a:lstStyle/>
          <a:p>
            <a:r>
              <a:rPr lang="fa-IR" dirty="0" smtClean="0"/>
              <a:t>همان طور که می بینید کاهش ارزش پول ایران یا افزایش ارزش دلار باعث گرانتر شدن واردات ایران از آمریکا و ارزنتر شدن صادرات ایران به آمریکا می گردد، بدون اینکه تغییری در قیمتهای کالا به وجود آمده باشد.</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1- مکانیزم نرخ ارز</a:t>
            </a:r>
            <a:endParaRPr lang="fa-IR" dirty="0"/>
          </a:p>
        </p:txBody>
      </p:sp>
      <p:sp>
        <p:nvSpPr>
          <p:cNvPr id="3" name="Content Placeholder 2"/>
          <p:cNvSpPr>
            <a:spLocks noGrp="1"/>
          </p:cNvSpPr>
          <p:nvPr>
            <p:ph idx="1"/>
          </p:nvPr>
        </p:nvSpPr>
        <p:spPr>
          <a:xfrm>
            <a:off x="457200" y="1905000"/>
            <a:ext cx="8229600" cy="4389120"/>
          </a:xfrm>
        </p:spPr>
        <p:txBody>
          <a:bodyPr>
            <a:normAutofit lnSpcReduction="10000"/>
          </a:bodyPr>
          <a:lstStyle/>
          <a:p>
            <a:r>
              <a:rPr lang="fa-IR" dirty="0" smtClean="0">
                <a:solidFill>
                  <a:srgbClr val="00B0F0"/>
                </a:solidFill>
              </a:rPr>
              <a:t>شرط مارشال – لرنر:</a:t>
            </a:r>
          </a:p>
          <a:p>
            <a:r>
              <a:rPr lang="fa-IR" dirty="0" smtClean="0"/>
              <a:t>سؤال این است آیا کاهش ارزش پول یک کشور باعث کاهش کسری تراز پرداختهای خارجی آن کشورمی شود یا نه؟</a:t>
            </a:r>
          </a:p>
          <a:p>
            <a:r>
              <a:rPr lang="fa-IR" dirty="0" smtClean="0"/>
              <a:t>جواب: به کشش تقاضای کشور برای کالاهی خارجی (</a:t>
            </a:r>
            <a:r>
              <a:rPr lang="en-US" dirty="0" smtClean="0"/>
              <a:t>d 1</a:t>
            </a:r>
            <a:r>
              <a:rPr lang="fa-IR" dirty="0" smtClean="0"/>
              <a:t> ) و کشش تقاضای خارج برای کالاهای کشور(</a:t>
            </a:r>
            <a:r>
              <a:rPr lang="en-US" dirty="0" smtClean="0"/>
              <a:t>d2</a:t>
            </a:r>
            <a:r>
              <a:rPr lang="fa-IR" dirty="0" smtClean="0"/>
              <a:t>) بستگی دارد. </a:t>
            </a:r>
          </a:p>
          <a:p>
            <a:endParaRPr lang="fa-IR" dirty="0" smtClean="0"/>
          </a:p>
          <a:p>
            <a:r>
              <a:rPr lang="fa-IR" dirty="0" smtClean="0"/>
              <a:t>              = </a:t>
            </a:r>
            <a:r>
              <a:rPr lang="en-US" dirty="0" smtClean="0"/>
              <a:t>d1</a:t>
            </a:r>
            <a:r>
              <a:rPr lang="fa-IR" dirty="0" smtClean="0"/>
              <a:t> </a:t>
            </a:r>
          </a:p>
          <a:p>
            <a:pPr>
              <a:buNone/>
            </a:pPr>
            <a:endParaRPr lang="fa-IR" dirty="0" smtClean="0"/>
          </a:p>
          <a:p>
            <a:pPr>
              <a:buNone/>
            </a:pPr>
            <a:r>
              <a:rPr lang="fa-IR" dirty="0" smtClean="0"/>
              <a:t>    </a:t>
            </a:r>
          </a:p>
          <a:p>
            <a:r>
              <a:rPr lang="en-US" dirty="0" smtClean="0"/>
              <a:t>d2</a:t>
            </a:r>
            <a:r>
              <a:rPr lang="en-US" dirty="0" smtClean="0"/>
              <a:t>=                </a:t>
            </a:r>
            <a:r>
              <a:rPr lang="fa-IR" dirty="0" smtClean="0"/>
              <a:t>    </a:t>
            </a:r>
            <a:endParaRPr lang="fa-I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239000" y="4495800"/>
            <a:ext cx="838200" cy="817963"/>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62800" y="5486400"/>
            <a:ext cx="685800" cy="82644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1- مکانیزم نرخ ارز</a:t>
            </a:r>
            <a:endParaRPr lang="fa-IR" dirty="0"/>
          </a:p>
        </p:txBody>
      </p:sp>
      <p:sp>
        <p:nvSpPr>
          <p:cNvPr id="3" name="Content Placeholder 2"/>
          <p:cNvSpPr>
            <a:spLocks noGrp="1"/>
          </p:cNvSpPr>
          <p:nvPr>
            <p:ph idx="1"/>
          </p:nvPr>
        </p:nvSpPr>
        <p:spPr/>
        <p:txBody>
          <a:bodyPr/>
          <a:lstStyle/>
          <a:p>
            <a:r>
              <a:rPr lang="fa-IR" dirty="0" smtClean="0">
                <a:solidFill>
                  <a:srgbClr val="00B0F0"/>
                </a:solidFill>
              </a:rPr>
              <a:t>شرط مارشال – لرنر:</a:t>
            </a:r>
          </a:p>
          <a:p>
            <a:r>
              <a:rPr lang="fa-IR" dirty="0" smtClean="0">
                <a:solidFill>
                  <a:srgbClr val="00B0F0"/>
                </a:solidFill>
              </a:rPr>
              <a:t>              </a:t>
            </a:r>
            <a:r>
              <a:rPr lang="fa-IR" dirty="0" smtClean="0">
                <a:solidFill>
                  <a:srgbClr val="00B050"/>
                </a:solidFill>
              </a:rPr>
              <a:t>درصد تغییرات مقدار تقاضای ساکنین برای کالاهای خارجی</a:t>
            </a:r>
          </a:p>
          <a:p>
            <a:r>
              <a:rPr lang="fa-IR" dirty="0" smtClean="0">
                <a:solidFill>
                  <a:srgbClr val="00B0F0"/>
                </a:solidFill>
              </a:rPr>
              <a:t> </a:t>
            </a:r>
            <a:r>
              <a:rPr lang="fa-IR" dirty="0" smtClean="0">
                <a:solidFill>
                  <a:srgbClr val="00B0F0"/>
                </a:solidFill>
              </a:rPr>
              <a:t>             </a:t>
            </a:r>
            <a:r>
              <a:rPr lang="fa-IR" dirty="0" smtClean="0">
                <a:solidFill>
                  <a:srgbClr val="00B050"/>
                </a:solidFill>
              </a:rPr>
              <a:t>درصد </a:t>
            </a:r>
            <a:r>
              <a:rPr lang="fa-IR" dirty="0" smtClean="0">
                <a:solidFill>
                  <a:srgbClr val="00B050"/>
                </a:solidFill>
              </a:rPr>
              <a:t>تغییرات</a:t>
            </a:r>
            <a:r>
              <a:rPr lang="fa-IR" dirty="0" smtClean="0">
                <a:solidFill>
                  <a:srgbClr val="00B050"/>
                </a:solidFill>
              </a:rPr>
              <a:t> قیمت کالاهای خارجی</a:t>
            </a:r>
          </a:p>
          <a:p>
            <a:pPr>
              <a:buNone/>
            </a:pPr>
            <a:endParaRPr lang="fa-IR" dirty="0" smtClean="0">
              <a:solidFill>
                <a:srgbClr val="00B0F0"/>
              </a:solidFill>
            </a:endParaRPr>
          </a:p>
          <a:p>
            <a:r>
              <a:rPr lang="fa-IR" dirty="0" smtClean="0">
                <a:solidFill>
                  <a:srgbClr val="00B0F0"/>
                </a:solidFill>
              </a:rPr>
              <a:t>              </a:t>
            </a:r>
            <a:r>
              <a:rPr lang="fa-IR" dirty="0" smtClean="0">
                <a:solidFill>
                  <a:srgbClr val="00B050"/>
                </a:solidFill>
              </a:rPr>
              <a:t>درصد </a:t>
            </a:r>
            <a:r>
              <a:rPr lang="fa-IR" dirty="0" smtClean="0">
                <a:solidFill>
                  <a:srgbClr val="00B050"/>
                </a:solidFill>
              </a:rPr>
              <a:t>تغییرات مقدار تقاضای </a:t>
            </a:r>
            <a:r>
              <a:rPr lang="fa-IR" dirty="0" smtClean="0">
                <a:solidFill>
                  <a:srgbClr val="00B050"/>
                </a:solidFill>
              </a:rPr>
              <a:t> خارجیان برای کالاهای کشور</a:t>
            </a:r>
          </a:p>
          <a:p>
            <a:endParaRPr lang="fa-IR" dirty="0" smtClean="0">
              <a:solidFill>
                <a:srgbClr val="00B050"/>
              </a:solidFill>
            </a:endParaRPr>
          </a:p>
          <a:p>
            <a:r>
              <a:rPr lang="fa-IR" dirty="0" smtClean="0">
                <a:solidFill>
                  <a:srgbClr val="00B050"/>
                </a:solidFill>
              </a:rPr>
              <a:t>             </a:t>
            </a:r>
            <a:r>
              <a:rPr lang="fa-IR" dirty="0" smtClean="0">
                <a:solidFill>
                  <a:srgbClr val="00B050"/>
                </a:solidFill>
              </a:rPr>
              <a:t>درصد تغییرات قیمت کالاهای </a:t>
            </a:r>
            <a:r>
              <a:rPr lang="fa-IR" dirty="0" smtClean="0">
                <a:solidFill>
                  <a:srgbClr val="00B050"/>
                </a:solidFill>
              </a:rPr>
              <a:t>داخلی </a:t>
            </a:r>
            <a:endParaRPr lang="fa-IR" dirty="0" smtClean="0">
              <a:solidFill>
                <a:srgbClr val="00B050"/>
              </a:solidFill>
            </a:endParaRPr>
          </a:p>
          <a:p>
            <a:endParaRPr lang="fa-IR" dirty="0" smtClean="0">
              <a:solidFill>
                <a:srgbClr val="00B0F0"/>
              </a:solidFill>
            </a:endParaRPr>
          </a:p>
          <a:p>
            <a:endParaRPr lang="fa-IR" dirty="0">
              <a:solidFill>
                <a:srgbClr val="00B0F0"/>
              </a:solidFill>
            </a:endParaRPr>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84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239001" y="2438400"/>
            <a:ext cx="924978" cy="457200"/>
          </a:xfrm>
          <a:prstGeom prst="rect">
            <a:avLst/>
          </a:prstGeom>
          <a:noFill/>
        </p:spPr>
      </p:pic>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843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239000" y="2895600"/>
            <a:ext cx="914400" cy="525409"/>
          </a:xfrm>
          <a:prstGeom prst="rect">
            <a:avLst/>
          </a:prstGeom>
          <a:noFill/>
        </p:spPr>
      </p:pic>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844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8439"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239000" y="3886200"/>
            <a:ext cx="838200" cy="518378"/>
          </a:xfrm>
          <a:prstGeom prst="rect">
            <a:avLst/>
          </a:prstGeom>
          <a:noFill/>
        </p:spPr>
      </p:pic>
      <p:sp>
        <p:nvSpPr>
          <p:cNvPr id="1844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8441"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391401" y="4724400"/>
            <a:ext cx="762000" cy="5058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a:t>
            </a:r>
            <a:r>
              <a:rPr lang="fa-IR" dirty="0" smtClean="0"/>
              <a:t>خودکار</a:t>
            </a:r>
            <a:br>
              <a:rPr lang="fa-IR" dirty="0" smtClean="0"/>
            </a:br>
            <a:r>
              <a:rPr lang="fa-IR" dirty="0" smtClean="0"/>
              <a:t>1- مکانیزم نرخ ارز</a:t>
            </a:r>
            <a:endParaRPr lang="fa-IR" dirty="0"/>
          </a:p>
        </p:txBody>
      </p:sp>
      <p:sp>
        <p:nvSpPr>
          <p:cNvPr id="3" name="Content Placeholder 2"/>
          <p:cNvSpPr>
            <a:spLocks noGrp="1"/>
          </p:cNvSpPr>
          <p:nvPr>
            <p:ph idx="1"/>
          </p:nvPr>
        </p:nvSpPr>
        <p:spPr/>
        <p:txBody>
          <a:bodyPr/>
          <a:lstStyle/>
          <a:p>
            <a:r>
              <a:rPr lang="fa-IR" dirty="0" smtClean="0">
                <a:solidFill>
                  <a:srgbClr val="00B0F0"/>
                </a:solidFill>
              </a:rPr>
              <a:t>شرط مارشال – لرنر:</a:t>
            </a:r>
          </a:p>
          <a:p>
            <a:r>
              <a:rPr lang="fa-IR" dirty="0" smtClean="0"/>
              <a:t>شرط مارشال و لرنر می گوید :</a:t>
            </a:r>
          </a:p>
          <a:p>
            <a:r>
              <a:rPr lang="fa-IR" dirty="0" smtClean="0"/>
              <a:t> اگر 1&lt; </a:t>
            </a:r>
            <a:r>
              <a:rPr lang="en-US" dirty="0" smtClean="0"/>
              <a:t>d1+d2</a:t>
            </a:r>
            <a:r>
              <a:rPr lang="fa-IR" dirty="0" smtClean="0"/>
              <a:t>  اثر عادی عمل می کند ، یعنی کاهش ارزش پول باعث افزایش صادرات و کاهش واردات شده و کسری تراز پرداختها را کاهش می دهد.</a:t>
            </a:r>
          </a:p>
          <a:p>
            <a:r>
              <a:rPr lang="fa-IR" dirty="0" smtClean="0"/>
              <a:t>اگر 1&gt; </a:t>
            </a:r>
            <a:r>
              <a:rPr lang="en-US" dirty="0" smtClean="0"/>
              <a:t>d1+d2</a:t>
            </a:r>
            <a:r>
              <a:rPr lang="fa-IR" dirty="0" smtClean="0"/>
              <a:t> باشداثر هرز عمل می کند، یعنی کاهش ارزش پول با افزایش واردات و کاهش صادرات کسری تراز پرداخت های خارجی  را تشدید می کند.</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a:t>
            </a:r>
            <a:r>
              <a:rPr lang="fa-IR" dirty="0" smtClean="0"/>
              <a:t>خودکار</a:t>
            </a:r>
            <a:br>
              <a:rPr lang="fa-IR" dirty="0" smtClean="0"/>
            </a:br>
            <a:r>
              <a:rPr lang="fa-IR" dirty="0" smtClean="0"/>
              <a:t>2- مکانیزم تعدیل درآمد کینزی</a:t>
            </a:r>
            <a:endParaRPr lang="fa-IR" dirty="0"/>
          </a:p>
        </p:txBody>
      </p:sp>
      <p:sp>
        <p:nvSpPr>
          <p:cNvPr id="3" name="Content Placeholder 2"/>
          <p:cNvSpPr>
            <a:spLocks noGrp="1"/>
          </p:cNvSpPr>
          <p:nvPr>
            <p:ph idx="1"/>
          </p:nvPr>
        </p:nvSpPr>
        <p:spPr/>
        <p:txBody>
          <a:bodyPr/>
          <a:lstStyle/>
          <a:p>
            <a:r>
              <a:rPr lang="fa-IR" dirty="0" smtClean="0"/>
              <a:t>کینز بحث خود را با نمودار چرخش درآمد و کالا آغاز می کند.( </a:t>
            </a:r>
            <a:r>
              <a:rPr lang="fa-IR" sz="1600" dirty="0" smtClean="0"/>
              <a:t>دانشجویان عزیز ،برای یاد آوری مسائل اقتصاد کلان به کتاب یا جزوه دوره کاردانی رجوع کنید</a:t>
            </a:r>
            <a:r>
              <a:rPr lang="fa-IR" dirty="0" smtClean="0"/>
              <a:t>.)</a:t>
            </a:r>
          </a:p>
          <a:p>
            <a:r>
              <a:rPr lang="fa-IR" dirty="0" smtClean="0"/>
              <a:t>در الگوی درآمد کینزی :رابطه 1  </a:t>
            </a:r>
            <a:r>
              <a:rPr lang="en-US" dirty="0" smtClean="0"/>
              <a:t>S+T+M = I+G+X </a:t>
            </a:r>
            <a:r>
              <a:rPr lang="fa-IR" dirty="0" smtClean="0"/>
              <a:t> </a:t>
            </a:r>
          </a:p>
          <a:p>
            <a:r>
              <a:rPr lang="fa-IR" dirty="0" smtClean="0"/>
              <a:t>و </a:t>
            </a:r>
            <a:r>
              <a:rPr lang="en-US" dirty="0" smtClean="0"/>
              <a:t>S+T+M</a:t>
            </a:r>
            <a:r>
              <a:rPr lang="fa-IR" dirty="0" smtClean="0"/>
              <a:t> بخشی از درآمد است که از جریان خارج می شود را نشت یا هرز و </a:t>
            </a:r>
            <a:r>
              <a:rPr lang="en-US" dirty="0" smtClean="0"/>
              <a:t>I+G+X</a:t>
            </a:r>
            <a:r>
              <a:rPr lang="fa-IR" dirty="0" smtClean="0"/>
              <a:t> جریان ورودی به چرخه است را تزریق </a:t>
            </a:r>
            <a:r>
              <a:rPr lang="fa-IR" dirty="0" smtClean="0"/>
              <a:t>می نامد.</a:t>
            </a:r>
          </a:p>
          <a:p>
            <a:pPr>
              <a:buNone/>
            </a:pPr>
            <a:r>
              <a:rPr lang="fa-IR" dirty="0" smtClean="0"/>
              <a:t> پس انداز تابعی از درآمد قابل تصرف است:</a:t>
            </a:r>
            <a:r>
              <a:rPr lang="en-US" dirty="0" smtClean="0"/>
              <a:t>S= f ( yd )= -a+ s ( y-T) </a:t>
            </a:r>
          </a:p>
          <a:p>
            <a:pPr>
              <a:buNone/>
            </a:pPr>
            <a:r>
              <a:rPr lang="fa-IR" dirty="0" smtClean="0"/>
              <a:t>مالیات تابعی از درآمد است: رابطه 3 </a:t>
            </a:r>
            <a:r>
              <a:rPr lang="en-US" dirty="0" smtClean="0"/>
              <a:t> T= </a:t>
            </a:r>
            <a:r>
              <a:rPr lang="en-US" dirty="0" err="1" smtClean="0"/>
              <a:t>ty</a:t>
            </a:r>
            <a:r>
              <a:rPr lang="en-US" dirty="0" smtClean="0"/>
              <a:t>        </a:t>
            </a:r>
          </a:p>
          <a:p>
            <a:pPr>
              <a:buNone/>
            </a:pPr>
            <a:r>
              <a:rPr lang="fa-IR" dirty="0" smtClean="0"/>
              <a:t>واردات تابعی از درآمد است:رابطه 4 </a:t>
            </a:r>
            <a:r>
              <a:rPr lang="en-US" dirty="0" smtClean="0"/>
              <a:t>M= my    </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مکانیزم خودکار</a:t>
            </a:r>
            <a:br>
              <a:rPr lang="fa-IR" dirty="0" smtClean="0"/>
            </a:br>
            <a:r>
              <a:rPr lang="fa-IR" dirty="0" smtClean="0"/>
              <a:t>2- مکانیزم تعدیل درآمد کینزی</a:t>
            </a:r>
            <a:endParaRPr lang="fa-IR" dirty="0"/>
          </a:p>
        </p:txBody>
      </p:sp>
      <p:sp>
        <p:nvSpPr>
          <p:cNvPr id="3" name="Content Placeholder 2"/>
          <p:cNvSpPr>
            <a:spLocks noGrp="1"/>
          </p:cNvSpPr>
          <p:nvPr>
            <p:ph idx="1"/>
          </p:nvPr>
        </p:nvSpPr>
        <p:spPr/>
        <p:txBody>
          <a:bodyPr/>
          <a:lstStyle/>
          <a:p>
            <a:r>
              <a:rPr lang="fa-IR" dirty="0" smtClean="0"/>
              <a:t>رابطه 1 را می توانیم به شکل زیر بنویسیم:</a:t>
            </a:r>
          </a:p>
          <a:p>
            <a:pPr algn="ctr">
              <a:buNone/>
            </a:pPr>
            <a:r>
              <a:rPr lang="fa-IR" dirty="0" smtClean="0"/>
              <a:t>رابطه 5</a:t>
            </a:r>
            <a:r>
              <a:rPr lang="en-US" dirty="0" smtClean="0"/>
              <a:t>S+T-I-G = X-M                         </a:t>
            </a:r>
          </a:p>
          <a:p>
            <a:pPr>
              <a:buNone/>
            </a:pPr>
            <a:r>
              <a:rPr lang="fa-IR" dirty="0" smtClean="0"/>
              <a:t>   طرف راست معادله بالا نشت و تزریق خارج و طرف چپ معادله را نشت و تزریق داخل می خوانیم.حال این دو طرف را بسط می دهیم:</a:t>
            </a:r>
          </a:p>
          <a:p>
            <a:pPr algn="l" rtl="0">
              <a:buNone/>
            </a:pPr>
            <a:r>
              <a:rPr lang="en-US" dirty="0" smtClean="0"/>
              <a:t>                  -a + s( y- </a:t>
            </a:r>
            <a:r>
              <a:rPr lang="en-US" dirty="0" err="1" smtClean="0"/>
              <a:t>ty</a:t>
            </a:r>
            <a:r>
              <a:rPr lang="en-US" dirty="0" smtClean="0"/>
              <a:t> ) + </a:t>
            </a:r>
            <a:r>
              <a:rPr lang="en-US" dirty="0" err="1" smtClean="0"/>
              <a:t>ty</a:t>
            </a:r>
            <a:r>
              <a:rPr lang="en-US" dirty="0" smtClean="0"/>
              <a:t> – I –G = X – my      </a:t>
            </a:r>
            <a:r>
              <a:rPr lang="fa-IR" dirty="0" smtClean="0"/>
              <a:t>رابطه 6</a:t>
            </a:r>
            <a:endParaRPr lang="en-US" dirty="0" smtClean="0"/>
          </a:p>
          <a:p>
            <a:pPr>
              <a:buNone/>
            </a:pPr>
            <a:r>
              <a:rPr lang="fa-IR" dirty="0" smtClean="0"/>
              <a:t>با توجه به رابطه های 5و 6 معادله تزریق و نشت به صورت زیر در می آید:</a:t>
            </a:r>
            <a:r>
              <a:rPr lang="en-US" dirty="0" smtClean="0"/>
              <a:t> </a:t>
            </a:r>
            <a:endParaRPr lang="fa-IR" dirty="0" smtClean="0"/>
          </a:p>
          <a:p>
            <a:pPr algn="ctr">
              <a:buNone/>
            </a:pPr>
            <a:r>
              <a:rPr lang="en-US" dirty="0" smtClean="0"/>
              <a:t>S +T- I –G= -a –I – G+ ( </a:t>
            </a:r>
            <a:r>
              <a:rPr lang="en-US" dirty="0" err="1" smtClean="0"/>
              <a:t>s+t</a:t>
            </a:r>
            <a:r>
              <a:rPr lang="en-US" dirty="0" smtClean="0"/>
              <a:t> – </a:t>
            </a:r>
            <a:r>
              <a:rPr lang="en-US" dirty="0" err="1" smtClean="0"/>
              <a:t>st</a:t>
            </a:r>
            <a:r>
              <a:rPr lang="en-US" dirty="0" smtClean="0"/>
              <a:t>)y   </a:t>
            </a:r>
            <a:r>
              <a:rPr lang="fa-IR" dirty="0" smtClean="0"/>
              <a:t> </a:t>
            </a:r>
          </a:p>
          <a:p>
            <a:pPr>
              <a:buNone/>
            </a:pP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163</TotalTime>
  <Words>1425</Words>
  <Application>Microsoft Office PowerPoint</Application>
  <PresentationFormat>On-screen Show (4:3)</PresentationFormat>
  <Paragraphs>104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بسم الله الرحمن الرحیم</vt:lpstr>
      <vt:lpstr>مکانیزم خودکار 1- مکانیزم نرخ ارز</vt:lpstr>
      <vt:lpstr>مکانیزم خودکار 1- مکانیزم نرخ ارز</vt:lpstr>
      <vt:lpstr>مکانیزم خودکار 1- مکانیزم نرخ ارز</vt:lpstr>
      <vt:lpstr>مکانیزم خودکار 1- مکانیزم نرخ ارز</vt:lpstr>
      <vt:lpstr>مکانیزم خودکار 1- مکانیزم نرخ ارز</vt:lpstr>
      <vt:lpstr>مکانیزم خودکار 1- مکانیزم نرخ ارز</vt:lpstr>
      <vt:lpstr>مکانیزم خودکار 2- مکانیزم تعدیل درآمد کینزی</vt:lpstr>
      <vt:lpstr>مکانیزم خودکار 2- مکانیزم تعدیل درآمد کینزی</vt:lpstr>
      <vt:lpstr>مکانیزم خودکار 2- مکانیزم تعدیل درآمد کینزی</vt:lpstr>
      <vt:lpstr>مکانیزم خودکار 2- مکانیزم تعدیل درآمد کینزی</vt:lpstr>
      <vt:lpstr>مکانیزم های خودکار 3- مکانیزمهای پولی</vt:lpstr>
      <vt:lpstr>مکانیزم های خودکار 3- مکانیزمهای پولی</vt:lpstr>
      <vt:lpstr>مکانیزم های خودکار 3- مکانیزمهای پولی</vt:lpstr>
      <vt:lpstr>مکانیزم های خودکار 3- مکانیزمهای پولی</vt:lpstr>
      <vt:lpstr>مکانیزم های مداخله</vt:lpstr>
      <vt:lpstr>مکانیزم های مداخله 1- کنترل مالی</vt:lpstr>
      <vt:lpstr>مکانیزم های مداخله 2- کنترل تجاری</vt:lpstr>
      <vt:lpstr>مکانیزم های مداخله 2- کنترل تجاری</vt:lpstr>
      <vt:lpstr>مکانیزم های مداخله 2- کنترل تجاری</vt:lpstr>
      <vt:lpstr>مکانیزم های مداخله 2- کنترل تجاری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1</dc:creator>
  <cp:lastModifiedBy>1</cp:lastModifiedBy>
  <cp:revision>12</cp:revision>
  <dcterms:created xsi:type="dcterms:W3CDTF">2006-08-16T00:00:00Z</dcterms:created>
  <dcterms:modified xsi:type="dcterms:W3CDTF">2020-03-07T16:55:21Z</dcterms:modified>
</cp:coreProperties>
</file>