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1" d="100"/>
          <a:sy n="71" d="100"/>
        </p:scale>
        <p:origin x="-702"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 xmlns:p14="http://schemas.microsoft.com/office/powerpoint/2010/main"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1748" y="561704"/>
            <a:ext cx="9144000" cy="5734594"/>
          </a:xfrm>
        </p:spPr>
        <p:txBody>
          <a:bodyPr>
            <a:normAutofit/>
          </a:bodyPr>
          <a:lstStyle/>
          <a:p>
            <a:pPr lvl="0" rtl="1">
              <a:spcBef>
                <a:spcPts val="1000"/>
              </a:spcBef>
            </a:pPr>
            <a:r>
              <a:rPr lang="fa-IR" sz="3600" b="1" dirty="0">
                <a:solidFill>
                  <a:prstClr val="black"/>
                </a:solidFill>
                <a:latin typeface="Calibri" panose="020F0502020204030204"/>
                <a:ea typeface="+mn-ea"/>
                <a:cs typeface="B Lotus" pitchFamily="2" charset="-78"/>
              </a:rPr>
              <a:t>گروه تربیت کودک </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4800" b="1" dirty="0" smtClean="0">
                <a:solidFill>
                  <a:prstClr val="black"/>
                </a:solidFill>
                <a:latin typeface="Calibri" panose="020F0502020204030204"/>
                <a:ea typeface="+mn-ea"/>
                <a:cs typeface="B Lotus" pitchFamily="2" charset="-78"/>
              </a:rPr>
              <a:t>پرورش مهارتهای تدریس</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800" b="1" dirty="0" smtClean="0">
                <a:solidFill>
                  <a:prstClr val="black"/>
                </a:solidFill>
                <a:latin typeface="Calibri" panose="020F0502020204030204"/>
                <a:ea typeface="+mn-ea"/>
                <a:cs typeface="B Lotus" pitchFamily="2" charset="-78"/>
              </a:rPr>
              <a:t>جلسه پنجم</a:t>
            </a:r>
            <a:r>
              <a:rPr lang="fa-IR" sz="5300" dirty="0">
                <a:solidFill>
                  <a:prstClr val="black"/>
                </a:solidFill>
                <a:latin typeface="Calibri" panose="020F0502020204030204"/>
                <a:ea typeface="+mn-ea"/>
                <a:cs typeface="B Lotus" pitchFamily="2" charset="-78"/>
              </a:rPr>
              <a:t/>
            </a:r>
            <a:br>
              <a:rPr lang="fa-IR" sz="5300" dirty="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800" b="1" dirty="0">
                <a:solidFill>
                  <a:prstClr val="black"/>
                </a:solidFill>
                <a:latin typeface="Calibri" panose="020F0502020204030204"/>
                <a:ea typeface="+mn-ea"/>
                <a:cs typeface="B Lotus" pitchFamily="2" charset="-78"/>
              </a:rPr>
              <a:t>مدرس: مهرانگیز خادملو</a:t>
            </a:r>
            <a:r>
              <a:rPr lang="fa-IR" sz="2400" dirty="0">
                <a:solidFill>
                  <a:prstClr val="black"/>
                </a:solidFill>
                <a:latin typeface="Calibri" panose="020F0502020204030204"/>
                <a:ea typeface="+mn-ea"/>
                <a:cs typeface="Arial" panose="020B0604020202020204" pitchFamily="34" charset="0"/>
              </a:rPr>
              <a:t/>
            </a:r>
            <a:br>
              <a:rPr lang="fa-IR" sz="2400" dirty="0">
                <a:solidFill>
                  <a:prstClr val="black"/>
                </a:solidFill>
                <a:latin typeface="Calibri" panose="020F0502020204030204"/>
                <a:ea typeface="+mn-ea"/>
                <a:cs typeface="Arial" panose="020B0604020202020204" pitchFamily="34" charset="0"/>
              </a:rPr>
            </a:br>
            <a:endParaRPr lang="en-US" sz="5300" b="1" dirty="0"/>
          </a:p>
        </p:txBody>
      </p:sp>
    </p:spTree>
    <p:extLst>
      <p:ext uri="{BB962C8B-B14F-4D97-AF65-F5344CB8AC3E}">
        <p14:creationId xmlns="" xmlns:p14="http://schemas.microsoft.com/office/powerpoint/2010/main"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496389" y="300446"/>
            <a:ext cx="11312434"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نتایج یادگیری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از هر آموزشی که به دانش آموزان و یا سایر افراد داده می شود انتظار میرود که در پایان نتیجه و یا نتایجی عاید آنها گردد .تغییراتی که پس از هر آموزش در شناخت ،عواطف و مهارت های حرکتی دانش آموز ایجاد می شود ((نتایج یادگیری )) نام دارد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algn="r" rtl="1"/>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نتایج یادگیری مفهوم هر یک از فعل هایی هستند که طبقات اصلی حیطه های سه گانه (شناختی ،عاطفی ،روانی </a:t>
            </a:r>
            <a:r>
              <a:rPr kumimoji="0" lang="fa-IR" sz="2800" b="0" i="0" u="none" strike="noStrike" cap="none" normalizeH="0" baseline="0" dirty="0" smtClean="0">
                <a:ln>
                  <a:noFill/>
                </a:ln>
                <a:solidFill>
                  <a:schemeClr val="tx1"/>
                </a:solidFill>
                <a:effectLst/>
                <a:latin typeface="Calibri"/>
                <a:ea typeface="Calibri" pitchFamily="34" charset="0"/>
                <a:cs typeface="B Lotus" pitchFamily="2" charset="-78"/>
              </a:rPr>
              <a:t>–</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حرکتی )با آنها نام گذاری شده اند .</a:t>
            </a:r>
            <a:r>
              <a:rPr lang="fa-IR" sz="2800" b="1" dirty="0" smtClean="0"/>
              <a:t> </a:t>
            </a:r>
            <a:endParaRPr lang="fa-IR" sz="2800" b="1" dirty="0" smtClean="0"/>
          </a:p>
          <a:p>
            <a:pPr algn="r" rtl="1"/>
            <a:r>
              <a:rPr lang="fa-IR" sz="2800" b="1" dirty="0" smtClean="0">
                <a:cs typeface="B Lotus" pitchFamily="2" charset="-78"/>
              </a:rPr>
              <a:t>هدف </a:t>
            </a:r>
            <a:r>
              <a:rPr lang="fa-IR" sz="2800" b="1" dirty="0" smtClean="0">
                <a:cs typeface="B Lotus" pitchFamily="2" charset="-78"/>
              </a:rPr>
              <a:t>های کلی آموزش (درسی ):</a:t>
            </a:r>
            <a:endParaRPr lang="en-US" sz="2800" dirty="0" smtClean="0">
              <a:cs typeface="B Lotus" pitchFamily="2" charset="-78"/>
            </a:endParaRPr>
          </a:p>
          <a:p>
            <a:pPr algn="r" rtl="1"/>
            <a:r>
              <a:rPr lang="fa-IR" sz="2800" dirty="0" smtClean="0">
                <a:cs typeface="B Lotus" pitchFamily="2" charset="-78"/>
              </a:rPr>
              <a:t>-هر گاه هدفی با یکی از فعل های فوق که در بردارنده یک نتیجه یادگیری است نوشته شود آنرا ((هدف کلی آموزش ))می نامیم.به طور خلاصه می توان گفت که هدف آموزشی هدفی است که :</a:t>
            </a:r>
            <a:endParaRPr lang="en-US" sz="2800" dirty="0" smtClean="0">
              <a:cs typeface="B Lotus" pitchFamily="2" charset="-78"/>
            </a:endParaRPr>
          </a:p>
          <a:p>
            <a:pPr algn="r" rtl="1"/>
            <a:r>
              <a:rPr lang="fa-IR" sz="2800" dirty="0" smtClean="0">
                <a:cs typeface="B Lotus" pitchFamily="2" charset="-78"/>
              </a:rPr>
              <a:t>1-در بردارنده یک نتیجه یادگیری است.</a:t>
            </a:r>
            <a:endParaRPr lang="en-US" sz="2800" dirty="0" smtClean="0">
              <a:cs typeface="B Lotus" pitchFamily="2" charset="-78"/>
            </a:endParaRPr>
          </a:p>
          <a:p>
            <a:pPr algn="r" rtl="1"/>
            <a:r>
              <a:rPr lang="fa-IR" sz="2800" dirty="0" smtClean="0">
                <a:cs typeface="B Lotus" pitchFamily="2" charset="-78"/>
              </a:rPr>
              <a:t>2- هدفی است که معلم انتظار دارد دانش </a:t>
            </a:r>
            <a:r>
              <a:rPr lang="fa-IR" sz="2800" dirty="0" smtClean="0">
                <a:cs typeface="B Lotus" pitchFamily="2" charset="-78"/>
              </a:rPr>
              <a:t>آموزان </a:t>
            </a:r>
            <a:r>
              <a:rPr lang="fa-IR" sz="2800" dirty="0" smtClean="0">
                <a:cs typeface="B Lotus" pitchFamily="2" charset="-78"/>
              </a:rPr>
              <a:t>پس از این که وی مطلبی را به </a:t>
            </a:r>
            <a:r>
              <a:rPr lang="fa-IR" sz="2800" dirty="0" smtClean="0">
                <a:cs typeface="B Lotus" pitchFamily="2" charset="-78"/>
              </a:rPr>
              <a:t>آنها </a:t>
            </a:r>
            <a:r>
              <a:rPr lang="fa-IR" sz="2800" dirty="0" smtClean="0">
                <a:cs typeface="B Lotus" pitchFamily="2" charset="-78"/>
              </a:rPr>
              <a:t>آموخت به </a:t>
            </a:r>
            <a:r>
              <a:rPr lang="fa-IR" sz="2800" dirty="0" smtClean="0">
                <a:cs typeface="B Lotus" pitchFamily="2" charset="-78"/>
              </a:rPr>
              <a:t>آن </a:t>
            </a:r>
            <a:r>
              <a:rPr lang="fa-IR" sz="2800" dirty="0" smtClean="0">
                <a:cs typeface="B Lotus" pitchFamily="2" charset="-78"/>
              </a:rPr>
              <a:t>نایل شوند.</a:t>
            </a:r>
            <a:endParaRPr lang="en-US" sz="2800" dirty="0" smtClean="0">
              <a:cs typeface="B Lotus" pitchFamily="2" charset="-78"/>
            </a:endParaRPr>
          </a:p>
          <a:p>
            <a:pPr algn="r"/>
            <a:r>
              <a:rPr lang="fa-IR" sz="2800" dirty="0" smtClean="0">
                <a:cs typeface="B Lotus" pitchFamily="2" charset="-78"/>
              </a:rPr>
              <a:t>3-با یک فعل غیر رفتاری که طبقات اصلی حیطه را توصیف می کنند و یا فعل هایی که مترادف با آنها هستند بیان می شوند که اصولا این گونه هدف ها مبهم هستند .</a:t>
            </a: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353189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22068" y="222068"/>
            <a:ext cx="11665131"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استفاده از هدف های رفتاری برای توصیف هدف های کلی آموزشی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-از آن جا که هدف های آموزشی کلی ومبهم هستند و در معرض تعبیر های گوناگون قرار می گیرند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برای رفع این ابهام ،قاعده چنین است که هر هدف کلی آموزشی را با تعدادی هدف رفتاری توصیف </a:t>
            </a:r>
          </a:p>
          <a:p>
            <a:pPr algn="r" rtl="1"/>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می کنیم تا معلوم شود</a:t>
            </a:r>
            <a:r>
              <a:rPr lang="fa-IR" sz="2800" b="1" dirty="0" smtClean="0"/>
              <a:t> </a:t>
            </a:r>
            <a:endParaRPr lang="fa-IR" sz="2800" b="1" dirty="0" smtClean="0"/>
          </a:p>
          <a:p>
            <a:pPr algn="r" rtl="1"/>
            <a:r>
              <a:rPr lang="fa-IR" sz="2800" b="1" dirty="0" smtClean="0">
                <a:cs typeface="B Lotus" pitchFamily="2" charset="-78"/>
              </a:rPr>
              <a:t>هدف </a:t>
            </a:r>
            <a:r>
              <a:rPr lang="fa-IR" sz="2800" b="1" dirty="0" smtClean="0">
                <a:cs typeface="B Lotus" pitchFamily="2" charset="-78"/>
              </a:rPr>
              <a:t>های کلی آموزش مهم تر هستند یا هدف های رفتاری ؟</a:t>
            </a:r>
            <a:endParaRPr lang="en-US" sz="2800" dirty="0" smtClean="0">
              <a:cs typeface="B Lotus" pitchFamily="2" charset="-78"/>
            </a:endParaRPr>
          </a:p>
          <a:p>
            <a:pPr algn="r" rtl="1"/>
            <a:r>
              <a:rPr lang="fa-IR" sz="2800" dirty="0" smtClean="0">
                <a:cs typeface="B Lotus" pitchFamily="2" charset="-78"/>
              </a:rPr>
              <a:t>در پاسخ به این سوال باید گفت که هدف های کلی آموزش از نظر تعلیم و تربیت اهمیت بیشتری دارند زیرا هدف آن است که آموزش هایی که به دانش آموزان میدهیم به چنین نتایج مهمی شامل (فهمیدن ،بکاربردن،تجزیه و تحلیل و غیره...)منتهی شوند .هدف های رفتاری نیز ضمن اینکه اهمیت خاص خود را دارند اما به خودی خود هدف نیستند بلکه اعمال و رفتارهایی هستند که نشان می دهد دانش آموز به هدف های کلی آموزشی رسیده است .</a:t>
            </a:r>
            <a:endParaRPr lang="en-US" sz="2800" dirty="0" smtClean="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ctrTitle"/>
          </p:nvPr>
        </p:nvSpPr>
        <p:spPr bwMode="auto">
          <a:xfrm>
            <a:off x="470647" y="363071"/>
            <a:ext cx="11470341"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روش ها و فنون تدریس</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آشنایی با روش ها و فنون تدریس ،در بکارگیری آنها ،موجب میشود که هدف های تعلیم و تربیت با سهولت ودر مدت زمان کوتاهتر تحقق یابند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تعریف روش :در اینجا ،روش در مقابل واژه لاتینی ((متد))به کار رفته است .و واژه متد در فرهنگ فارسی معین و فرهنگ انگلیسی به فارسی آریان پور به روش ، شیوه،راه،طریقه،طرز و اسلوب معنی شده است .</a:t>
            </a:r>
            <a:b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به طور کلی ((راه انجام دادن هر کاری )) را روش می گویند.</a:t>
            </a:r>
            <a:b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روش تدریس نیز عبارت است از راه منظم ،با قاعده و منطقی برای ارائه درس می باشد .</a:t>
            </a:r>
            <a:b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تعریف فن:</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((واژه فن)) که معادل واژه ((تکنیک)) بکار رفته است در زبان فارسی به راه ، روش ،شیوه، مهارت و صنعت معنی شده است ،همچنین فن به معنی ((راه بکارگیری مهارت های اساسی یا روش انجام ماهرانه کاری )) تعریف شده است .</a:t>
            </a: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
        <p:nvSpPr>
          <p:cNvPr id="3073" name="Rectangle 1"/>
          <p:cNvSpPr>
            <a:spLocks noGrp="1" noChangeArrowheads="1"/>
          </p:cNvSpPr>
          <p:nvPr>
            <p:ph type="ctrTitle"/>
          </p:nvPr>
        </p:nvSpPr>
        <p:spPr bwMode="auto">
          <a:xfrm>
            <a:off x="336176" y="268941"/>
            <a:ext cx="1157791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تقسیم بندی روش های تدریس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روش های تاریخی </a:t>
            </a:r>
            <a:b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روش های نوین</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الف)روش های تاریخی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از میان روش های تاریخی ،دو روش بیش از سایر روش ها در ایران شهرت دارند ،یکی روش سقراطی و دیگری روش مکتبی است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1-روش سقراطی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سقراط فیلسوف شهیر یونانی روش ویژه ای برای اثبات سهو و خطا و رفع شبهه از اذهان  به کار می برد.وی به وسیله سوال و جواب و مجادله ،پس از آنکه خطای مخاطب را ظاهرمی کرد ، به همان ترتیب مکالمه و پرسش و پاسخ را دنبال کرده تا اوبه کشف حقایق نایل آید.</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در روش سقراطی معلم صحبت نمی کند ،بلکه او سوال می کند و شاگردان سخن می گویند.اما سوال ها به گونه ای تنظیم و مطرح می شوند که شاگرد را از جهل خویش نسبت به موضوع آگاه می گردانند و اندیشه اورا برای دستیابی به حقیقت ژرفا می بخشد .</a:t>
            </a: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882" y="373488"/>
            <a:ext cx="11333408" cy="6104586"/>
          </a:xfrm>
        </p:spPr>
        <p:txBody>
          <a:bodyPr>
            <a:normAutofit/>
          </a:bodyPr>
          <a:lstStyle/>
          <a:p>
            <a:pPr marL="457200" marR="0" indent="-457200" algn="r" rtl="1">
              <a:lnSpc>
                <a:spcPct val="107000"/>
              </a:lnSpc>
              <a:spcBef>
                <a:spcPts val="0"/>
              </a:spcBef>
              <a:spcAft>
                <a:spcPts val="800"/>
              </a:spcAft>
            </a:pPr>
            <a:r>
              <a:rPr lang="en-US" sz="1800" dirty="0" smtClean="0">
                <a:effectLst/>
                <a:latin typeface="Calibri" panose="020F0502020204030204" pitchFamily="34" charset="0"/>
                <a:ea typeface="Calibri" panose="020F0502020204030204" pitchFamily="34" charset="0"/>
                <a:cs typeface="Arial" panose="020B0604020202020204" pitchFamily="34" charset="0"/>
              </a:rPr>
              <a:t/>
            </a:r>
            <a:br>
              <a:rPr lang="en-US" sz="1800" dirty="0" smtClean="0">
                <a:effectLst/>
                <a:latin typeface="Calibri" panose="020F0502020204030204" pitchFamily="34" charset="0"/>
                <a:ea typeface="Calibri" panose="020F0502020204030204" pitchFamily="34" charset="0"/>
                <a:cs typeface="Arial" panose="020B0604020202020204" pitchFamily="34" charset="0"/>
              </a:rPr>
            </a:br>
            <a:endParaRPr lang="en-US" sz="2400" b="1" dirty="0"/>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
        <p:nvSpPr>
          <p:cNvPr id="2049" name="Rectangle 1"/>
          <p:cNvSpPr>
            <a:spLocks noChangeArrowheads="1"/>
          </p:cNvSpPr>
          <p:nvPr/>
        </p:nvSpPr>
        <p:spPr bwMode="auto">
          <a:xfrm>
            <a:off x="352697" y="326571"/>
            <a:ext cx="11495314"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ویژگی های روش سقراطی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1- نخستین هدف سقراط ،کنکاش درباره مسئله مورد نظر بوده سقراط به آموختن حقایق ویژه و مسایل جزئی کمتر اهمیت می داد .زیرا قصدش این بود که مهارت شاگردان برای کشف حقایق پرورش یابد.</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2-در روش سقراطی ،نقش معلم عمدتا شامل پرسیدن و نقش شاگردان در سازمان دهی و بکارگیری دانش و تجربه گذشته خود برای پاسخ دادن به سوال ها بود.</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3-روش سقراط نه تنها روشی جدلی( دیا لک تیک )و شامل کنش متقابل بین شاگرد و معلم بود بلکه استقرایی نیز بود یعنی از جزئیات به کلیات می رسید .</a:t>
            </a: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277222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
        <p:nvSpPr>
          <p:cNvPr id="21505" name="Rectangle 1"/>
          <p:cNvSpPr>
            <a:spLocks noChangeArrowheads="1"/>
          </p:cNvSpPr>
          <p:nvPr/>
        </p:nvSpPr>
        <p:spPr bwMode="auto">
          <a:xfrm>
            <a:off x="195943" y="228600"/>
            <a:ext cx="1182572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-نظام مکتبی در ایران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نظام آموزش مکتبی نیز جنبه تاریخی و سنتی دارد ،این نظام از چند اصل و روش تشکیل شده است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(1)آزادی ها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مکتب که فلسفه آن با سواد شدن است ،یک نوع نظام آموزش ابتدایی مبتنی برآزادی است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این آزادی با نظام زندگی روستایی و کشاورزی کاملا سازگار بوده و با واقعیت های زندگی اجتماعی و شرایط خاص زندگی مردم انطباق کامل داشته است.آزادی عمل در مکتب خانه های قدیم را در چند مقوله می توان طبقه بندی نمود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آزادی سنی </a:t>
            </a:r>
            <a:r>
              <a:rPr kumimoji="0" lang="fa-IR" sz="2800" b="1" i="0" u="none" strike="noStrike" cap="none" normalizeH="0" baseline="0" dirty="0" smtClean="0">
                <a:ln>
                  <a:noFill/>
                </a:ln>
                <a:solidFill>
                  <a:schemeClr val="tx1"/>
                </a:solidFill>
                <a:effectLst/>
                <a:latin typeface="Calibri"/>
                <a:ea typeface="Calibri" pitchFamily="34" charset="0"/>
                <a:cs typeface="B Lotus" pitchFamily="2" charset="-78"/>
              </a:rPr>
              <a:t>-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با اینکه مکتب به گروه های سنی 6-10 ساله تعلق داشته است ولی هر فرد با توجه به شرایط خاص زندگی فردی خانوادگی و شغلی می توانست زمان آغاز تحصیلات خود را آزادانه انتخاب نماید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آزادی شروع-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علاوه بر آزادی سنی ،زمان ورود به مکتب نیز آزادانه تعیین میشد و کودک در هر فصل و زمانی از سال و حتی هر ماه یا روز و هر ساعت که می توانست مکتب را بروی خود باز می یافت.</a:t>
            </a: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1165409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
        <p:nvSpPr>
          <p:cNvPr id="20481" name="Rectangle 1"/>
          <p:cNvSpPr>
            <a:spLocks noChangeArrowheads="1"/>
          </p:cNvSpPr>
          <p:nvPr/>
        </p:nvSpPr>
        <p:spPr bwMode="auto">
          <a:xfrm>
            <a:off x="510988" y="389965"/>
            <a:ext cx="1117450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آزادی مدت تحصیل</a:t>
            </a:r>
            <a:r>
              <a:rPr kumimoji="0" lang="fa-IR" sz="2800" b="0" i="0" u="none" strike="noStrike" cap="none" normalizeH="0" baseline="0" dirty="0" smtClean="0">
                <a:ln>
                  <a:noFill/>
                </a:ln>
                <a:solidFill>
                  <a:schemeClr val="tx1"/>
                </a:solidFill>
                <a:effectLst/>
                <a:latin typeface="Calibri"/>
                <a:ea typeface="Calibri" pitchFamily="34" charset="0"/>
                <a:cs typeface="B Lotus" pitchFamily="2" charset="-78"/>
              </a:rPr>
              <a:t>–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علاوه بر آزادی های فوق ،مکتب این نوع آزادی را به او می داد که در هر مدتی که می توانست درس هارا بیاموزد و دوره مکتب را تمام کند .منتهی هر چه زودتر ،بهتر و افتخار آمیز تر .</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اصل آزادی فردی</a:t>
            </a:r>
            <a:r>
              <a:rPr kumimoji="0" lang="fa-IR" sz="2800" b="0" i="0" u="none" strike="noStrike" cap="none" normalizeH="0" baseline="0" dirty="0" smtClean="0">
                <a:ln>
                  <a:noFill/>
                </a:ln>
                <a:solidFill>
                  <a:schemeClr val="tx1"/>
                </a:solidFill>
                <a:effectLst/>
                <a:latin typeface="Calibri"/>
                <a:ea typeface="Calibri" pitchFamily="34" charset="0"/>
                <a:cs typeface="B Lotus" pitchFamily="2" charset="-78"/>
              </a:rPr>
              <a:t>–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بر اساس این اصل کلاس بندی و برنامه ریزی ثابت وجود نداشته است هر شاگرد می تواند بر حسب زمانی که شروع کرده است و استعدادی که در فراگیری دارد ،آهنگ پیشرفت درسی خودرا تنظیم کند .بدین گونه هر فرد در عین حال که در جمع هست ،خود استقلال دارد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(2)خلیفه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خلیفه دستیاری است که از میان شاگردان انتخاب میشود .</a:t>
            </a:r>
            <a:endParaRPr kumimoji="0" lang="fa-IR" sz="2800" b="0" i="0" u="none" strike="noStrike" cap="none" normalizeH="0" baseline="0" smtClean="0">
              <a:ln>
                <a:noFill/>
              </a:ln>
              <a:solidFill>
                <a:schemeClr val="tx1"/>
              </a:solidFill>
              <a:effectLst/>
              <a:latin typeface="Calibri" pitchFamily="34" charset="0"/>
              <a:ea typeface="Calibri"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(3)قرآن</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 به عنوان سنگ زیربنای معنویت ایران ،کتاب اصلی تعلیم مکتب است.نخستین مطلب آموزشی برای فراگیری قرآن است.</a:t>
            </a: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 xmlns:p14="http://schemas.microsoft.com/office/powerpoint/2010/main" val="1165409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511381"/>
          </a:xfrm>
        </p:spPr>
        <p:txBody>
          <a:bodyPr>
            <a:normAutofit/>
          </a:bodyPr>
          <a:lstStyle/>
          <a:p>
            <a:pPr lvl="0">
              <a:spcBef>
                <a:spcPts val="1000"/>
              </a:spcBef>
            </a:pPr>
            <a:r>
              <a:rPr lang="fa-IR" sz="2800" b="1" dirty="0" smtClean="0">
                <a:cs typeface="B Lotus" panose="00000400000000000000" pitchFamily="2" charset="-78"/>
              </a:rPr>
              <a:t>پایان جلسه </a:t>
            </a:r>
            <a:r>
              <a:rPr lang="fa-IR" sz="2800" b="1" dirty="0" smtClean="0">
                <a:cs typeface="B Lotus" panose="00000400000000000000" pitchFamily="2" charset="-78"/>
              </a:rPr>
              <a:t>پنجم</a:t>
            </a: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 xmlns:p14="http://schemas.microsoft.com/office/powerpoint/2010/main"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863</Words>
  <Application>Microsoft Office PowerPoint</Application>
  <PresentationFormat>Custom</PresentationFormat>
  <Paragraphs>51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گروه تربیت کودک   آموزشکده قدسیه ساری   پرورش مهارتهای تدریس  جلسه پنجم  مدرس: مهرانگیز خادملو </vt:lpstr>
      <vt:lpstr>Slide 2</vt:lpstr>
      <vt:lpstr>Slide 3</vt:lpstr>
      <vt:lpstr>روش ها و فنون تدریس آشنایی با روش ها و فنون تدریس ،در بکارگیری آنها ،موجب میشود که هدف های تعلیم و تربیت با سهولت ودر مدت زمان کوتاهتر تحقق یابند . تعریف روش :در اینجا ،روش در مقابل واژه لاتینی ((متد))به کار رفته است .و واژه متد در فرهنگ فارسی معین و فرهنگ انگلیسی به فارسی آریان پور به روش ، شیوه،راه،طریقه،طرز و اسلوب معنی شده است . به طور کلی ((راه انجام دادن هر کاری )) را روش می گویند. روش تدریس نیز عبارت است از راه منظم ،با قاعده و منطقی برای ارائه درس می باشد .  تعریف فن: ((واژه فن)) که معادل واژه ((تکنیک)) بکار رفته است در زبان فارسی به راه ، روش ،شیوه، مهارت و صنعت معنی شده است ،همچنین فن به معنی ((راه بکارگیری مهارت های اساسی یا روش انجام ماهرانه کاری )) تعریف شده است .</vt:lpstr>
      <vt:lpstr>تقسیم بندی روش های تدریس : روش های تاریخی  روش های نوین الف)روش های تاریخی : از میان روش های تاریخی ،دو روش بیش از سایر روش ها در ایران شهرت دارند ،یکی روش سقراطی و دیگری روش مکتبی است . 1-روش سقراطی : سقراط فیلسوف شهیر یونانی روش ویژه ای برای اثبات سهو و خطا و رفع شبهه از اذهان  به کار می برد.وی به وسیله سوال و جواب و مجادله ،پس از آنکه خطای مخاطب را ظاهرمی کرد ، به همان ترتیب مکالمه و پرسش و پاسخ را دنبال کرده تا اوبه کشف حقایق نایل آید. در روش سقراطی معلم صحبت نمی کند ،بلکه او سوال می کند و شاگردان سخن می گویند.اما سوال ها به گونه ای تنظیم و مطرح می شوند که شاگرد را از جهل خویش نسبت به موضوع آگاه می گردانند و اندیشه اورا برای دستیابی به حقیقت ژرفا می بخشد .</vt:lpstr>
      <vt:lpstr> </vt:lpstr>
      <vt:lpstr>Slide 7</vt:lpstr>
      <vt:lpstr>Slide 8</vt:lpstr>
      <vt:lpstr>پایان جلسه پنجم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21</cp:revision>
  <dcterms:created xsi:type="dcterms:W3CDTF">2020-03-06T13:05:04Z</dcterms:created>
  <dcterms:modified xsi:type="dcterms:W3CDTF">2020-03-07T21:31:43Z</dcterms:modified>
</cp:coreProperties>
</file>