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8" r:id="rId3"/>
    <p:sldId id="263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000" autoAdjust="0"/>
    <p:restoredTop sz="96774" autoAdjust="0"/>
  </p:normalViewPr>
  <p:slideViewPr>
    <p:cSldViewPr snapToGrid="0">
      <p:cViewPr varScale="1">
        <p:scale>
          <a:sx n="71" d="100"/>
          <a:sy n="71" d="100"/>
        </p:scale>
        <p:origin x="-70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6F77F5-58F2-435D-B8B9-EB4543330F7F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41DB39-C09E-4E1E-B42A-6932B7F5694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a-IR" smtClean="0"/>
              <a:t>عدازعزل بنی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41DB39-C09E-4E1E-B42A-6932B7F5694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17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21519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99732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05097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1101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69936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39421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9926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7413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78119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25578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2749C-7685-4C09-8169-C82FB0EABB50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8A3CA-38C4-4B35-9586-D55CC75F1C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32259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793376"/>
            <a:ext cx="9144000" cy="5320041"/>
          </a:xfrm>
        </p:spPr>
        <p:txBody>
          <a:bodyPr>
            <a:normAutofit fontScale="90000"/>
          </a:bodyPr>
          <a:lstStyle/>
          <a:p>
            <a:pPr lvl="0" rtl="1">
              <a:spcBef>
                <a:spcPts val="1000"/>
              </a:spcBef>
            </a:pPr>
            <a: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گروه عمومی </a:t>
            </a:r>
            <a:b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36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31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آموزشکده </a:t>
            </a:r>
            <a:r>
              <a:rPr lang="fa-IR" sz="3100" b="1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قدسیه ساری </a:t>
            </a:r>
            <a:r>
              <a:rPr lang="fa-IR" sz="24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24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53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درس ارزشهای دفاع مقدس</a:t>
            </a:r>
            <a: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 </a:t>
            </a:r>
            <a:r>
              <a:rPr lang="fa-IR" sz="31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جلسه پنجم</a:t>
            </a:r>
            <a:r>
              <a:rPr lang="en-US" sz="31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  </a:t>
            </a:r>
            <a: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5300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r>
              <a:rPr lang="fa-IR" sz="2700" b="1" dirty="0" smtClean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مدرس</a:t>
            </a:r>
            <a:r>
              <a:rPr lang="fa-IR" sz="2700" b="1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>: مهرانگیز خادملو</a:t>
            </a:r>
            <a: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  <a:t/>
            </a:r>
            <a:br>
              <a:rPr lang="fa-IR" sz="2400" dirty="0">
                <a:solidFill>
                  <a:prstClr val="black"/>
                </a:solidFill>
                <a:latin typeface="Calibri" panose="020F0502020204030204"/>
                <a:ea typeface="+mn-ea"/>
                <a:cs typeface="B Lotus" pitchFamily="2" charset="-78"/>
              </a:rPr>
            </a:br>
            <a:endParaRPr lang="en-US" sz="5300" b="1" dirty="0">
              <a:cs typeface="B Lotus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524000" y="5257799"/>
            <a:ext cx="9144000" cy="1400577"/>
          </a:xfrm>
        </p:spPr>
        <p:txBody>
          <a:bodyPr/>
          <a:lstStyle/>
          <a:p>
            <a:endParaRPr lang="fa-IR" dirty="0" smtClean="0"/>
          </a:p>
          <a:p>
            <a:endParaRPr lang="fa-I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15658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4"/>
          <p:cNvSpPr txBox="1">
            <a:spLocks/>
          </p:cNvSpPr>
          <p:nvPr/>
        </p:nvSpPr>
        <p:spPr>
          <a:xfrm>
            <a:off x="577158" y="796834"/>
            <a:ext cx="11061848" cy="57737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sz="3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Lotus" panose="00000400000000000000" pitchFamily="2" charset="-78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119718" y="1021972"/>
            <a:ext cx="74227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389965" y="766481"/>
            <a:ext cx="11416554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B Lotus" pitchFamily="2" charset="-78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/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</a:b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B Lotus" pitchFamily="2" charset="-78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  <a:t/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B Lotus" pitchFamily="2" charset="-78"/>
              </a:rPr>
            </a:br>
            <a:endParaRPr kumimoji="0" lang="ar-SA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8941" y="403412"/>
            <a:ext cx="1152413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2800" b="1" dirty="0" smtClean="0">
                <a:cs typeface="B Lotus" panose="00000400000000000000" pitchFamily="2" charset="-78"/>
              </a:rPr>
              <a:t>اقدامات ایران درسال اول جنگ</a:t>
            </a:r>
          </a:p>
          <a:p>
            <a:pPr algn="r" rtl="1"/>
            <a:r>
              <a:rPr lang="fa-IR" sz="2800" b="1" dirty="0" smtClean="0">
                <a:cs typeface="B Lotus" panose="00000400000000000000" pitchFamily="2" charset="-78"/>
              </a:rPr>
              <a:t>توقف وتثبیت پیشروی ارتش رژیم بعث عراق</a:t>
            </a:r>
          </a:p>
          <a:p>
            <a:pPr algn="r" rtl="1"/>
            <a:r>
              <a:rPr lang="fa-IR" sz="2800" dirty="0" smtClean="0">
                <a:cs typeface="B Lotus" panose="00000400000000000000" pitchFamily="2" charset="-78"/>
              </a:rPr>
              <a:t>جنگ تحمیلی عراق علیه ایران رامی توان به شش مرحله تقسیم کرد: پیش ازجنگ- پیشروی- توقف- تثبیت- پاکسازی- تنبیه متجاوز</a:t>
            </a:r>
          </a:p>
          <a:p>
            <a:pPr algn="r" rtl="1"/>
            <a:r>
              <a:rPr lang="fa-IR" sz="2800" b="1" dirty="0" smtClean="0">
                <a:cs typeface="B Lotus" panose="00000400000000000000" pitchFamily="2" charset="-78"/>
              </a:rPr>
              <a:t>علل ناکامی ارتش بعث عراق درتهاجم به ایران</a:t>
            </a:r>
          </a:p>
          <a:p>
            <a:pPr algn="r" rtl="1"/>
            <a:r>
              <a:rPr lang="fa-IR" sz="2800" dirty="0" smtClean="0">
                <a:cs typeface="B Lotus" panose="00000400000000000000" pitchFamily="2" charset="-78"/>
              </a:rPr>
              <a:t>به دلیل حضورسامانه پدافندهوایی درمناطق عملیاتی- ناکامی دشمن درتصرف اهداف نظامی وعملیاتی روی زمین به دلیل دفاع قوی نیروهای مسلح ومردمی- گسترش وسیع وسریع سپاه پاسداران- مقاومت رزمندگان وهجوم به دشمن باعملیاتهای چریکی- انجام فعالیت های هوایی نیروی هوایی وهوانیروز درپشتیبانی ازنیروهای زمینی- افزایش توان به کارگیری ماهرانه وگسترده سلاح توپخانه سپاه پاسداران- مشارکت مسئولان وروحانیون ومردم درتقویت روحیه وانگیزه رزمندگان</a:t>
            </a:r>
          </a:p>
        </p:txBody>
      </p:sp>
    </p:spTree>
    <p:extLst>
      <p:ext uri="{BB962C8B-B14F-4D97-AF65-F5344CB8AC3E}">
        <p14:creationId xmlns:p14="http://schemas.microsoft.com/office/powerpoint/2010/main" xmlns="" val="1915686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4"/>
          <p:cNvSpPr txBox="1">
            <a:spLocks/>
          </p:cNvSpPr>
          <p:nvPr/>
        </p:nvSpPr>
        <p:spPr>
          <a:xfrm>
            <a:off x="577158" y="796834"/>
            <a:ext cx="11061848" cy="57737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marL="0" marR="0" lvl="0" indent="0" algn="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en-US" sz="3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B Lotus" panose="00000400000000000000" pitchFamily="2" charset="-78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119718" y="1021972"/>
            <a:ext cx="74227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a-I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B Lotus" pitchFamily="2" charset="-78"/>
            </a:endParaRPr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389965" y="349624"/>
            <a:ext cx="11416554" cy="698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r" rtl="1"/>
            <a:r>
              <a:rPr lang="fa-IR" sz="2800" b="1" dirty="0" smtClean="0">
                <a:cs typeface="B Lotus" panose="00000400000000000000" pitchFamily="2" charset="-78"/>
              </a:rPr>
              <a:t>اوضاع سیاسی- امنیتی ونظامی ایران</a:t>
            </a:r>
          </a:p>
          <a:p>
            <a:pPr algn="r" rtl="1"/>
            <a:r>
              <a:rPr lang="fa-IR" sz="2800" b="1" dirty="0" smtClean="0">
                <a:cs typeface="B Lotus" panose="00000400000000000000" pitchFamily="2" charset="-78"/>
              </a:rPr>
              <a:t>1- اوضاع سیاسی- امنیتی</a:t>
            </a:r>
          </a:p>
          <a:p>
            <a:pPr algn="r" rtl="1"/>
            <a:r>
              <a:rPr lang="fa-IR" sz="2800" dirty="0" smtClean="0">
                <a:cs typeface="B Lotus" panose="00000400000000000000" pitchFamily="2" charset="-78"/>
              </a:rPr>
              <a:t>فعالیتهای منافقین وضدانقلاب- چگونگی عزل وفراربنی صدر-</a:t>
            </a:r>
          </a:p>
          <a:p>
            <a:pPr algn="r" rtl="1"/>
            <a:r>
              <a:rPr lang="fa-IR" sz="2800" b="1" dirty="0" smtClean="0">
                <a:cs typeface="B Lotus" panose="00000400000000000000" pitchFamily="2" charset="-78"/>
              </a:rPr>
              <a:t>2- اوضاع نظامی</a:t>
            </a:r>
          </a:p>
          <a:p>
            <a:pPr algn="r" rtl="1"/>
            <a:r>
              <a:rPr lang="fa-IR" sz="2800" dirty="0" smtClean="0">
                <a:cs typeface="B Lotus" panose="00000400000000000000" pitchFamily="2" charset="-78"/>
              </a:rPr>
              <a:t>ویژگیها وخصوصیات فرماندهی بنی صدر- بازسازی ساختاروسازمان نیروهای مسلح-</a:t>
            </a:r>
          </a:p>
          <a:p>
            <a:pPr algn="r" rtl="1"/>
            <a:r>
              <a:rPr lang="fa-IR" sz="2800" b="1" dirty="0" smtClean="0">
                <a:cs typeface="B Lotus" panose="00000400000000000000" pitchFamily="2" charset="-78"/>
              </a:rPr>
              <a:t>اجرای عملیات های زمینی، هوایی ودریایی</a:t>
            </a:r>
          </a:p>
          <a:p>
            <a:pPr algn="r" rtl="1"/>
            <a:r>
              <a:rPr lang="fa-IR" sz="2800" b="1" dirty="0" smtClean="0">
                <a:cs typeface="B Lotus" panose="00000400000000000000" pitchFamily="2" charset="-78"/>
              </a:rPr>
              <a:t>1- عملیات های زمینی</a:t>
            </a:r>
          </a:p>
          <a:p>
            <a:pPr algn="r" rtl="1"/>
            <a:r>
              <a:rPr lang="fa-IR" sz="2800" dirty="0" smtClean="0">
                <a:cs typeface="B Lotus" panose="00000400000000000000" pitchFamily="2" charset="-78"/>
              </a:rPr>
              <a:t>زمان فرماندهی بنی صدر- بعدازعزل بنی صدر</a:t>
            </a:r>
          </a:p>
          <a:p>
            <a:pPr algn="r" rtl="1"/>
            <a:r>
              <a:rPr lang="fa-IR" sz="2800" b="1" dirty="0" smtClean="0">
                <a:cs typeface="B Lotus" panose="00000400000000000000" pitchFamily="2" charset="-78"/>
              </a:rPr>
              <a:t>2- عملیات های هوایی</a:t>
            </a:r>
          </a:p>
          <a:p>
            <a:pPr algn="r" rtl="1"/>
            <a:r>
              <a:rPr lang="fa-IR" sz="2800" dirty="0" smtClean="0">
                <a:cs typeface="B Lotus" panose="00000400000000000000" pitchFamily="2" charset="-78"/>
              </a:rPr>
              <a:t>فعالیت های شناسایی- فعالیتهای عملیاتی(عملیات تأمین هوایی خلیج فارس ودریای عمان- عملیات ترابری- عملیات تأمین هوایی کاروان های تجاری،ناوچه هاوکشتی های دریایی- عملیات هوایی الولید)</a:t>
            </a:r>
            <a:endParaRPr lang="en-US" sz="2800" dirty="0" smtClean="0">
              <a:cs typeface="B Lotus" panose="00000400000000000000" pitchFamily="2" charset="-78"/>
            </a:endParaRPr>
          </a:p>
          <a:p>
            <a:pPr algn="r" rtl="1"/>
            <a:r>
              <a:rPr lang="fa-IR" sz="2800" b="1" dirty="0" smtClean="0">
                <a:cs typeface="B Lotus" panose="00000400000000000000" pitchFamily="2" charset="-78"/>
              </a:rPr>
              <a:t>3- عملیات های دریایی</a:t>
            </a:r>
          </a:p>
          <a:p>
            <a:pPr algn="r" rtl="1"/>
            <a:r>
              <a:rPr lang="fa-IR" sz="2800" dirty="0" smtClean="0">
                <a:cs typeface="B Lotus" panose="00000400000000000000" pitchFamily="2" charset="-78"/>
              </a:rPr>
              <a:t>عملیات های اشکان وشهیدصفری- عملیات های مشترک(هوایی- دریایی)مروارید- عملیات اسکورت کاروان هاوپدافندازجزایروسکوهای نفتی- عملیات های مشترک</a:t>
            </a:r>
          </a:p>
          <a:p>
            <a:pPr algn="r" rtl="1"/>
            <a:endParaRPr lang="fa-IR" sz="2800" dirty="0" smtClean="0">
              <a:cs typeface="B Lotus" panose="00000400000000000000" pitchFamily="2" charset="-78"/>
            </a:endParaRPr>
          </a:p>
          <a:p>
            <a:pPr algn="r" rtl="1"/>
            <a:endParaRPr lang="en-US" sz="2800" b="1" dirty="0"/>
          </a:p>
        </p:txBody>
      </p:sp>
      <p:sp>
        <p:nvSpPr>
          <p:cNvPr id="5" name="Rectangle 4"/>
          <p:cNvSpPr/>
          <p:nvPr/>
        </p:nvSpPr>
        <p:spPr>
          <a:xfrm>
            <a:off x="295835" y="484094"/>
            <a:ext cx="1159136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 rtl="1" fontAlgn="base">
              <a:spcBef>
                <a:spcPct val="0"/>
              </a:spcBef>
              <a:spcAft>
                <a:spcPct val="0"/>
              </a:spcAft>
            </a:pPr>
            <a:endParaRPr lang="fa-IR" sz="2800" dirty="0" smtClean="0">
              <a:latin typeface="Calibri" pitchFamily="34" charset="0"/>
              <a:ea typeface="Calibri" pitchFamily="34" charset="0"/>
              <a:cs typeface="B Lotus" pitchFamily="2" charset="-78"/>
            </a:endParaRPr>
          </a:p>
          <a:p>
            <a:pPr lvl="0" algn="r" rtl="1" fontAlgn="base">
              <a:spcBef>
                <a:spcPct val="0"/>
              </a:spcBef>
              <a:spcAft>
                <a:spcPct val="0"/>
              </a:spcAft>
            </a:pPr>
            <a:endParaRPr lang="ar-SA" sz="2800" dirty="0" smtClean="0">
              <a:latin typeface="Arial" pitchFamily="34" charset="0"/>
              <a:cs typeface="B Lotus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15686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893193"/>
            <a:ext cx="9144000" cy="2038727"/>
          </a:xfrm>
        </p:spPr>
        <p:txBody>
          <a:bodyPr>
            <a:normAutofit/>
          </a:bodyPr>
          <a:lstStyle/>
          <a:p>
            <a:pPr lvl="0">
              <a:spcBef>
                <a:spcPts val="1000"/>
              </a:spcBef>
            </a:pPr>
            <a:r>
              <a:rPr lang="fa-IR" sz="2800" b="1" dirty="0" smtClean="0">
                <a:cs typeface="B Lotus" panose="00000400000000000000" pitchFamily="2" charset="-78"/>
              </a:rPr>
              <a:t>پایان جلسه پنجم</a:t>
            </a:r>
            <a:r>
              <a:rPr lang="fa-IR" sz="2800" b="1" dirty="0">
                <a:cs typeface="B Lotus" panose="00000400000000000000" pitchFamily="2" charset="-78"/>
              </a:rPr>
              <a:t/>
            </a:r>
            <a:br>
              <a:rPr lang="fa-IR" sz="2800" b="1" dirty="0">
                <a:cs typeface="B Lotus" panose="00000400000000000000" pitchFamily="2" charset="-78"/>
              </a:rPr>
            </a:br>
            <a:r>
              <a:rPr lang="fa-IR" sz="2800" b="1" dirty="0" smtClean="0">
                <a:cs typeface="B Lotus" panose="00000400000000000000" pitchFamily="2" charset="-78"/>
              </a:rPr>
              <a:t/>
            </a:r>
            <a:br>
              <a:rPr lang="fa-IR" sz="2800" b="1" dirty="0" smtClean="0">
                <a:cs typeface="B Lotus" panose="00000400000000000000" pitchFamily="2" charset="-78"/>
              </a:rPr>
            </a:br>
            <a:r>
              <a:rPr lang="fa-IR" sz="2800" b="1" dirty="0" smtClean="0">
                <a:cs typeface="B Lotus" panose="00000400000000000000" pitchFamily="2" charset="-78"/>
              </a:rPr>
              <a:t>سالم وتندرست باشید</a:t>
            </a:r>
            <a:endParaRPr lang="en-US" sz="2800" b="1" dirty="0">
              <a:cs typeface="B Lotus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524000" y="5257799"/>
            <a:ext cx="9144000" cy="1400577"/>
          </a:xfrm>
        </p:spPr>
        <p:txBody>
          <a:bodyPr/>
          <a:lstStyle/>
          <a:p>
            <a:endParaRPr lang="fa-IR" dirty="0" smtClean="0"/>
          </a:p>
          <a:p>
            <a:endParaRPr lang="fa-I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65409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204</Words>
  <Application>Microsoft Office PowerPoint</Application>
  <PresentationFormat>Custom</PresentationFormat>
  <Paragraphs>26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  گروه عمومی   آموزشکده قدسیه ساری    درس ارزشهای دفاع مقدس   جلسه پنجم    مدرس: مهرانگیز خادملو </vt:lpstr>
      <vt:lpstr>Slide 2</vt:lpstr>
      <vt:lpstr>Slide 3</vt:lpstr>
      <vt:lpstr>پایان جلسه پنجم  سالم وتندرست باشید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گروه تربیت کودک   آموزشکده قدسیه ساری    درس برنامه ریزی پیش ازدبستان   مدرس: مهرانگیز خادملو</dc:title>
  <dc:creator>M KH</dc:creator>
  <cp:lastModifiedBy>M KH</cp:lastModifiedBy>
  <cp:revision>84</cp:revision>
  <dcterms:created xsi:type="dcterms:W3CDTF">2020-03-06T13:05:04Z</dcterms:created>
  <dcterms:modified xsi:type="dcterms:W3CDTF">2020-03-08T10:51:22Z</dcterms:modified>
</cp:coreProperties>
</file>