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a:spcBef>
                <a:spcPts val="1000"/>
              </a:spcBef>
            </a:pPr>
            <a:r>
              <a:rPr lang="fa-IR" sz="3600" b="1" dirty="0">
                <a:solidFill>
                  <a:prstClr val="black"/>
                </a:solidFill>
                <a:latin typeface="Calibri" panose="020F0502020204030204"/>
                <a:ea typeface="+mn-ea"/>
                <a:cs typeface="B Lotus" pitchFamily="2" charset="-78"/>
              </a:rPr>
              <a:t>گروه تربیت کودک </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dirty="0" smtClean="0">
                <a:solidFill>
                  <a:prstClr val="black"/>
                </a:solidFill>
                <a:latin typeface="Calibri" panose="020F0502020204030204"/>
                <a:ea typeface="+mn-ea"/>
                <a:cs typeface="B Lotus" pitchFamily="2" charset="-78"/>
              </a:rPr>
              <a:t>درس برنامه ریزی پیش ازدبستان</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3100" b="1" dirty="0" smtClean="0">
                <a:solidFill>
                  <a:prstClr val="black"/>
                </a:solidFill>
                <a:latin typeface="Calibri" panose="020F0502020204030204"/>
                <a:ea typeface="+mn-ea"/>
                <a:cs typeface="B Lotus" pitchFamily="2" charset="-78"/>
              </a:rPr>
              <a:t>جلسه </a:t>
            </a:r>
            <a:r>
              <a:rPr lang="fa-IR" sz="3100" b="1" dirty="0" smtClean="0">
                <a:solidFill>
                  <a:prstClr val="black"/>
                </a:solidFill>
                <a:latin typeface="Calibri" panose="020F0502020204030204"/>
                <a:ea typeface="+mn-ea"/>
                <a:cs typeface="B Lotus" pitchFamily="2" charset="-78"/>
              </a:rPr>
              <a:t>س</a:t>
            </a:r>
            <a:r>
              <a:rPr lang="fa-IR" sz="3100" b="1" dirty="0" smtClean="0">
                <a:solidFill>
                  <a:prstClr val="black"/>
                </a:solidFill>
                <a:latin typeface="Calibri" panose="020F0502020204030204"/>
                <a:ea typeface="+mn-ea"/>
                <a:cs typeface="B Lotus" pitchFamily="2" charset="-78"/>
              </a:rPr>
              <a:t>وم</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97" y="1110343"/>
            <a:ext cx="11254112" cy="6165667"/>
          </a:xfrm>
        </p:spPr>
        <p:txBody>
          <a:bodyPr>
            <a:noAutofit/>
          </a:bodyPr>
          <a:lstStyle/>
          <a:p>
            <a:pPr algn="r" rtl="1"/>
            <a:r>
              <a:rPr lang="fa-IR" sz="2800" b="1" dirty="0" smtClean="0">
                <a:cs typeface="B Lotus" pitchFamily="2" charset="-78"/>
              </a:rPr>
              <a:t>4- برنامه ریزی آموزش </a:t>
            </a:r>
            <a:r>
              <a:rPr lang="fa-IR" sz="2800" b="1" dirty="0" smtClean="0">
                <a:cs typeface="B Lotus" pitchFamily="2" charset="-78"/>
              </a:rPr>
              <a:t>وپرورش</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برنامه ریزی آموزش وپرورش کلیه ابعاد و ارکان آموزش و پرورش را در بر می گیرد و تمام انواع آموزش و پرورش چه اجتماعی، اقتصادی، فردی، ابتدایی، متوسطه یا عالی، رسمی یا غیر رسمی، چه توسط سازمان های آموزش و پرورش یا موءسسات و سازمان های دیگر ، همه را شامل می شود. دامنه برنامه ریزی آموزشی از انواع دیگر برنامه ریزی در آموزش و پرورش وسیع تر است. وسعت و اهمیت برنامه ریزی آموزشی با تحلیل مختصر نظام آموزشی وضوح بیشتری پیدا می کند. برنامه ریزی آموزشی عبارت است از کاربرد روشهای تحلیلی در مورد هر یک از اجزاء نظام آموزشی و هدف آن استقرار یک نظام آموزشی کار آمد است. (ملکی،1390).</a:t>
            </a:r>
            <a:r>
              <a:rPr lang="en-US" sz="2800" dirty="0" smtClean="0"/>
              <a:t/>
            </a:r>
            <a:br>
              <a:rPr lang="en-US" sz="2800" dirty="0" smtClean="0"/>
            </a:br>
            <a:r>
              <a:rPr lang="en-US" sz="2800" dirty="0" smtClean="0"/>
              <a:t/>
            </a:r>
            <a:br>
              <a:rPr lang="en-US" sz="2800" dirty="0" smtClean="0"/>
            </a:br>
            <a:r>
              <a:rPr lang="fa-IR" sz="2800" b="1" dirty="0" smtClean="0">
                <a:ea typeface="Calibri" panose="020F0502020204030204" pitchFamily="34" charset="0"/>
                <a:cs typeface="B Lotus" pitchFamily="2" charset="-78"/>
              </a:rPr>
              <a:t/>
            </a:r>
            <a:br>
              <a:rPr lang="fa-IR" sz="2800" b="1" dirty="0" smtClean="0">
                <a:ea typeface="Calibri" panose="020F0502020204030204" pitchFamily="34" charset="0"/>
                <a:cs typeface="B Lotus" pitchFamily="2" charset="-78"/>
              </a:rPr>
            </a:br>
            <a:r>
              <a:rPr lang="fa-IR" sz="2800" b="1" dirty="0" smtClean="0">
                <a:ea typeface="Calibri" panose="020F0502020204030204" pitchFamily="34" charset="0"/>
                <a:cs typeface="B Lotus" pitchFamily="2" charset="-78"/>
              </a:rPr>
              <a:t/>
            </a:r>
            <a:br>
              <a:rPr lang="fa-IR" sz="2800" b="1" dirty="0" smtClean="0">
                <a:ea typeface="Calibri" panose="020F0502020204030204" pitchFamily="34" charset="0"/>
                <a:cs typeface="B Lotus" pitchFamily="2" charset="-78"/>
              </a:rPr>
            </a:br>
            <a:r>
              <a:rPr lang="fa-IR" sz="2800" b="1" dirty="0" smtClean="0">
                <a:ea typeface="Calibri" panose="020F0502020204030204" pitchFamily="34" charset="0"/>
                <a:cs typeface="B Lotus" pitchFamily="2" charset="-78"/>
              </a:rPr>
              <a:t/>
            </a:r>
            <a:br>
              <a:rPr lang="fa-IR" sz="2800" b="1" dirty="0" smtClean="0">
                <a:ea typeface="Calibri" panose="020F0502020204030204" pitchFamily="34" charset="0"/>
                <a:cs typeface="B Lotus" pitchFamily="2" charset="-78"/>
              </a:rPr>
            </a:br>
            <a:r>
              <a:rPr lang="en-US" sz="2800" dirty="0" smtClean="0">
                <a:effectLst/>
                <a:latin typeface="Calibri" panose="020F0502020204030204" pitchFamily="34" charset="0"/>
                <a:ea typeface="Calibri" panose="020F0502020204030204" pitchFamily="34" charset="0"/>
                <a:cs typeface="B Lotus" pitchFamily="2" charset="-78"/>
              </a:rPr>
              <a:t/>
            </a:r>
            <a:br>
              <a:rPr lang="en-US" sz="2800" dirty="0" smtClean="0">
                <a:effectLst/>
                <a:latin typeface="Calibri" panose="020F0502020204030204" pitchFamily="34" charset="0"/>
                <a:ea typeface="Calibri" panose="020F0502020204030204" pitchFamily="34" charset="0"/>
                <a:cs typeface="B Lotus" pitchFamily="2" charset="-78"/>
              </a:rPr>
            </a:br>
            <a:endParaRPr lang="en-US" sz="2800" dirty="0">
              <a:cs typeface="B Lotus" pitchFamily="2" charset="-78"/>
            </a:endParaRPr>
          </a:p>
        </p:txBody>
      </p:sp>
    </p:spTree>
    <p:extLst>
      <p:ext uri="{BB962C8B-B14F-4D97-AF65-F5344CB8AC3E}">
        <p14:creationId xmlns:p14="http://schemas.microsoft.com/office/powerpoint/2010/main" xmlns="" val="353189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fontScale="32500" lnSpcReduction="20000"/>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r>
              <a:rPr kumimoji="0" lang="fa-IR" sz="8600" b="1" i="0" u="none" strike="noStrike" kern="1200" cap="none" spc="0" normalizeH="0" baseline="0" noProof="0" dirty="0" smtClean="0">
                <a:ln>
                  <a:noFill/>
                </a:ln>
                <a:solidFill>
                  <a:schemeClr val="tx1"/>
                </a:solidFill>
                <a:effectLst/>
                <a:uLnTx/>
                <a:uFillTx/>
                <a:latin typeface="+mj-lt"/>
                <a:ea typeface="+mj-ea"/>
                <a:cs typeface="B Lotus" pitchFamily="2" charset="-78"/>
              </a:rPr>
              <a:t>  ضرورت برنامه ریزی پیش ازدبستان</a:t>
            </a:r>
            <a: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t>برنامه آموزشی برای کودکان پیش از دبستان به دلایل زیر یک ضرورت است:</a:t>
            </a:r>
            <a:b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t>1- بهترین سن یادگیری، دوره پیش از دبستان است.</a:t>
            </a:r>
          </a:p>
          <a:p>
            <a:pPr marL="0" marR="0" lvl="0" indent="0" algn="r" defTabSz="914400" rtl="1" eaLnBrk="1" fontAlgn="auto" latinLnBrk="0" hangingPunct="1">
              <a:lnSpc>
                <a:spcPct val="90000"/>
              </a:lnSpc>
              <a:spcBef>
                <a:spcPct val="0"/>
              </a:spcBef>
              <a:spcAft>
                <a:spcPts val="0"/>
              </a:spcAft>
              <a:buClrTx/>
              <a:buSzTx/>
              <a:buFontTx/>
              <a:buNone/>
              <a:tabLst/>
              <a:defRPr/>
            </a:pPr>
            <a: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t>2 -کودکان در دوره پیش از دبستان میل شدیدی به یادگیری دارند.</a:t>
            </a:r>
          </a:p>
          <a:p>
            <a:pPr marL="0" marR="0" lvl="0" indent="0" algn="r" defTabSz="914400" rtl="1" eaLnBrk="1" fontAlgn="auto" latinLnBrk="0" hangingPunct="1">
              <a:lnSpc>
                <a:spcPct val="90000"/>
              </a:lnSpc>
              <a:spcBef>
                <a:spcPct val="0"/>
              </a:spcBef>
              <a:spcAft>
                <a:spcPts val="0"/>
              </a:spcAft>
              <a:buClrTx/>
              <a:buSzTx/>
              <a:buFontTx/>
              <a:buNone/>
              <a:tabLst/>
              <a:defRPr/>
            </a:pPr>
            <a: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t>3 – آموزش پذیری کودکان در یک محیط مناسب و بابرنامه های تدوین شده براساس رشد همه جانبه افزایش می یابد.</a:t>
            </a:r>
          </a:p>
          <a:p>
            <a:pPr marL="0" marR="0" lvl="0" indent="0" algn="r" defTabSz="914400" rtl="1" eaLnBrk="1" fontAlgn="auto" latinLnBrk="0" hangingPunct="1">
              <a:lnSpc>
                <a:spcPct val="90000"/>
              </a:lnSpc>
              <a:spcBef>
                <a:spcPct val="0"/>
              </a:spcBef>
              <a:spcAft>
                <a:spcPts val="0"/>
              </a:spcAft>
              <a:buClrTx/>
              <a:buSzTx/>
              <a:buFontTx/>
              <a:buNone/>
              <a:tabLst/>
              <a:defRPr/>
            </a:pPr>
            <a: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en-US" sz="8600" b="0"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8600" b="0" i="0" u="none" strike="noStrike" kern="1200" cap="none" spc="0" normalizeH="0" baseline="0" noProof="0" dirty="0" smtClean="0">
                <a:ln>
                  <a:noFill/>
                </a:ln>
                <a:solidFill>
                  <a:schemeClr val="tx1"/>
                </a:solidFill>
                <a:effectLst/>
                <a:uLnTx/>
                <a:uFillTx/>
                <a:latin typeface="+mj-lt"/>
                <a:ea typeface="+mj-ea"/>
                <a:cs typeface="B Lotus" pitchFamily="2" charset="-78"/>
              </a:rPr>
              <a:t>4 - تغییر رفتار کودک با رعایت اصول یادگیری، طراحی برنامه آموزشی مناسب، اجرای برنامه و ارزشیابی آن امکانپذیر است.</a:t>
            </a:r>
            <a:r>
              <a:rPr kumimoji="0" lang="en-US" sz="8600" b="0" i="0" u="none" strike="noStrike" kern="1200" cap="none" spc="0" normalizeH="0" baseline="0" noProof="0" dirty="0" smtClean="0">
                <a:ln>
                  <a:noFill/>
                </a:ln>
                <a:solidFill>
                  <a:schemeClr val="tx1"/>
                </a:solidFill>
                <a:effectLst/>
                <a:uLnTx/>
                <a:uFillTx/>
                <a:latin typeface="+mj-lt"/>
                <a:ea typeface="+mj-ea"/>
                <a:cs typeface="+mj-cs"/>
              </a:rPr>
              <a:t/>
            </a:r>
            <a:br>
              <a:rPr kumimoji="0" lang="en-US" sz="8600" b="0" i="0" u="none" strike="noStrike" kern="1200" cap="none" spc="0" normalizeH="0" baseline="0" noProof="0" dirty="0" smtClean="0">
                <a:ln>
                  <a:noFill/>
                </a:ln>
                <a:solidFill>
                  <a:schemeClr val="tx1"/>
                </a:solidFill>
                <a:effectLst/>
                <a:uLnTx/>
                <a:uFillTx/>
                <a:latin typeface="+mj-lt"/>
                <a:ea typeface="+mj-ea"/>
                <a:cs typeface="+mj-cs"/>
              </a:rPr>
            </a:br>
            <a: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t/>
            </a:r>
            <a:br>
              <a:rPr kumimoji="0" lang="fa-IR" sz="2800" b="1" i="0" u="none" strike="noStrike" kern="1200" cap="none" spc="0" normalizeH="0" baseline="0" noProof="0" dirty="0" smtClean="0">
                <a:ln>
                  <a:noFill/>
                </a:ln>
                <a:solidFill>
                  <a:schemeClr val="tx1"/>
                </a:solidFill>
                <a:effectLst/>
                <a:uLnTx/>
                <a:uFillTx/>
                <a:latin typeface="+mj-lt"/>
                <a:ea typeface="+mj-ea"/>
                <a:cs typeface="B Lotus" pitchFamily="2" charset="-78"/>
              </a:rPr>
            </a:br>
            <a:r>
              <a:rPr kumimoji="0" lang="en-US" sz="3200" b="0" i="0" u="none" strike="noStrike" kern="1200" cap="none" spc="0" normalizeH="0" baseline="0" noProof="0" dirty="0" smtClean="0">
                <a:ln>
                  <a:noFill/>
                </a:ln>
                <a:solidFill>
                  <a:schemeClr val="tx1"/>
                </a:solidFill>
                <a:effectLst/>
                <a:uLnTx/>
                <a:uFillTx/>
                <a:latin typeface="+mj-lt"/>
                <a:ea typeface="+mj-ea"/>
                <a:cs typeface="+mj-cs"/>
              </a:rPr>
              <a:t/>
            </a:r>
            <a:br>
              <a:rPr kumimoji="0" lang="en-US" sz="3200" b="0" i="0" u="none" strike="noStrike" kern="1200" cap="none" spc="0" normalizeH="0" baseline="0" noProof="0" dirty="0" smtClean="0">
                <a:ln>
                  <a:noFill/>
                </a:ln>
                <a:solidFill>
                  <a:schemeClr val="tx1"/>
                </a:solidFill>
                <a:effectLst/>
                <a:uLnTx/>
                <a:uFillTx/>
                <a:latin typeface="+mj-lt"/>
                <a:ea typeface="+mj-ea"/>
                <a:cs typeface="+mj-cs"/>
              </a:rPr>
            </a:br>
            <a:r>
              <a:rPr kumimoji="0" lang="en-US" sz="3100" b="0" i="0" u="none" strike="noStrike" kern="1200" cap="none" spc="0" normalizeH="0" baseline="0" noProof="0" dirty="0" smtClean="0">
                <a:ln>
                  <a:noFill/>
                </a:ln>
                <a:solidFill>
                  <a:schemeClr val="tx1"/>
                </a:solidFill>
                <a:effectLst/>
                <a:uLnTx/>
                <a:uFillTx/>
                <a:latin typeface="Calibri" panose="020F0502020204030204" pitchFamily="34" charset="0"/>
                <a:ea typeface="Calibri" panose="020F0502020204030204" pitchFamily="34" charset="0"/>
                <a:cs typeface="Arial" panose="020B0604020202020204" pitchFamily="34" charset="0"/>
              </a:rPr>
              <a:t/>
            </a:r>
            <a:br>
              <a:rPr kumimoji="0" lang="en-US" sz="3100" b="0" i="0" u="none" strike="noStrike" kern="1200" cap="none" spc="0" normalizeH="0" baseline="0" noProof="0" dirty="0" smtClean="0">
                <a:ln>
                  <a:noFill/>
                </a:ln>
                <a:solidFill>
                  <a:schemeClr val="tx1"/>
                </a:solidFill>
                <a:effectLst/>
                <a:uLnTx/>
                <a:uFillTx/>
                <a:latin typeface="Calibri" panose="020F0502020204030204" pitchFamily="34" charset="0"/>
                <a:ea typeface="Calibri" panose="020F0502020204030204" pitchFamily="34" charset="0"/>
                <a:cs typeface="Arial" panose="020B0604020202020204" pitchFamily="34" charset="0"/>
              </a:rPr>
            </a:b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718457"/>
            <a:ext cx="11289803" cy="6335485"/>
          </a:xfrm>
        </p:spPr>
        <p:txBody>
          <a:bodyPr>
            <a:normAutofit fontScale="90000"/>
          </a:bodyPr>
          <a:lstStyle/>
          <a:p>
            <a:pPr algn="r" rtl="1">
              <a:buFont typeface="Wingdings" pitchFamily="2" charset="2"/>
              <a:buChar char="Ø"/>
            </a:pPr>
            <a:r>
              <a:rPr lang="en-US" sz="3100" b="1" dirty="0" smtClean="0">
                <a:cs typeface="B Lotus" pitchFamily="2" charset="-78"/>
              </a:rPr>
              <a:t> </a:t>
            </a:r>
            <a:r>
              <a:rPr lang="fa-IR" sz="3100" b="1" dirty="0" smtClean="0">
                <a:cs typeface="B Lotus" pitchFamily="2" charset="-78"/>
              </a:rPr>
              <a:t>عناصر </a:t>
            </a:r>
            <a:r>
              <a:rPr lang="fa-IR" sz="3100" b="1" dirty="0" smtClean="0">
                <a:cs typeface="B Lotus" pitchFamily="2" charset="-78"/>
              </a:rPr>
              <a:t>برنامه </a:t>
            </a:r>
            <a:r>
              <a:rPr lang="fa-IR" sz="3100" b="1" dirty="0" smtClean="0">
                <a:cs typeface="B Lotus" pitchFamily="2" charset="-78"/>
              </a:rPr>
              <a:t>درسی</a:t>
            </a:r>
            <a:br>
              <a:rPr lang="fa-IR" sz="3100" b="1" dirty="0" smtClean="0">
                <a:cs typeface="B Lotus" pitchFamily="2" charset="-78"/>
              </a:rPr>
            </a:br>
            <a:r>
              <a:rPr lang="en-US" sz="3100" dirty="0" smtClean="0">
                <a:cs typeface="B Lotus" pitchFamily="2" charset="-78"/>
              </a:rPr>
              <a:t/>
            </a:r>
            <a:br>
              <a:rPr lang="en-US" sz="3100" dirty="0" smtClean="0">
                <a:cs typeface="B Lotus" pitchFamily="2" charset="-78"/>
              </a:rPr>
            </a:br>
            <a:r>
              <a:rPr lang="fa-IR" sz="3100" dirty="0" smtClean="0">
                <a:cs typeface="B Lotus" pitchFamily="2" charset="-78"/>
              </a:rPr>
              <a:t>برای ارائه بهتر و مؤثرتر درس، به یک طراحی منظم آموزشی نیاز است تا براساس آن به یادگیری پایدارترو اثربخشتر فراگیرنده کمک کند و زمینه های رشداو را فراهم سازد. در واقع فرایند یادگیری به عوامل مختلفی نیاز دارد، که مهمترین آنها برنامه آموزشی است. برنامه آموزشی نیز از عناصر خاصی تشکیل شده است</a:t>
            </a:r>
            <a:r>
              <a:rPr lang="fa-IR" sz="3100" dirty="0" smtClean="0">
                <a:cs typeface="B Lotus" pitchFamily="2" charset="-78"/>
              </a:rPr>
              <a:t>.</a:t>
            </a:r>
            <a:br>
              <a:rPr lang="fa-IR" sz="3100" dirty="0" smtClean="0">
                <a:cs typeface="B Lotus" pitchFamily="2" charset="-78"/>
              </a:rPr>
            </a:br>
            <a:r>
              <a:rPr lang="en-US" sz="3100" dirty="0" smtClean="0">
                <a:cs typeface="B Lotus" pitchFamily="2" charset="-78"/>
              </a:rPr>
              <a:t/>
            </a:r>
            <a:br>
              <a:rPr lang="en-US" sz="3100" dirty="0" smtClean="0">
                <a:cs typeface="B Lotus" pitchFamily="2" charset="-78"/>
              </a:rPr>
            </a:br>
            <a:r>
              <a:rPr lang="fa-IR" sz="3100" dirty="0" smtClean="0">
                <a:cs typeface="B Lotus" pitchFamily="2" charset="-78"/>
              </a:rPr>
              <a:t>عناصر تشکیل دهنده برنامه آموزشی شامل موارد زیر است:</a:t>
            </a:r>
            <a:r>
              <a:rPr lang="en-US" sz="3100" dirty="0" smtClean="0">
                <a:cs typeface="B Lotus" pitchFamily="2" charset="-78"/>
              </a:rPr>
              <a:t/>
            </a:r>
            <a:br>
              <a:rPr lang="en-US" sz="3100" dirty="0" smtClean="0">
                <a:cs typeface="B Lotus" pitchFamily="2" charset="-78"/>
              </a:rPr>
            </a:br>
            <a:r>
              <a:rPr lang="fa-IR" sz="3100" dirty="0" smtClean="0">
                <a:cs typeface="B Lotus" pitchFamily="2" charset="-78"/>
              </a:rPr>
              <a:t>اهداف ، محتوی ، روشهای یاددهی ـ یادگیری ، زمانبندی  ، مواد و رسانه آموزشی  ،  فضای یادگیری  ،  ارزشیابی</a:t>
            </a:r>
            <a:r>
              <a:rPr lang="fa-IR" sz="3100" dirty="0" smtClean="0">
                <a:cs typeface="B Lotus" pitchFamily="2" charset="-78"/>
              </a:rPr>
              <a:t>.</a:t>
            </a:r>
            <a:br>
              <a:rPr lang="fa-IR" sz="3100" dirty="0" smtClean="0">
                <a:cs typeface="B Lotus" pitchFamily="2" charset="-78"/>
              </a:rPr>
            </a:br>
            <a:r>
              <a:rPr lang="en-US" sz="3100" dirty="0" smtClean="0">
                <a:cs typeface="B Lotus" pitchFamily="2" charset="-78"/>
              </a:rPr>
              <a:t/>
            </a:r>
            <a:br>
              <a:rPr lang="en-US" sz="3100" dirty="0" smtClean="0">
                <a:cs typeface="B Lotus" pitchFamily="2" charset="-78"/>
              </a:rPr>
            </a:br>
            <a:r>
              <a:rPr lang="fa-IR" sz="3100" dirty="0" smtClean="0">
                <a:cs typeface="B Lotus" pitchFamily="2" charset="-78"/>
              </a:rPr>
              <a:t> در فرایند برنامه ریزی آموزشی، این عناصر به صورت یک سیستم و در ارتباط متقابل با هم درنظر گرفته میشوند.</a:t>
            </a:r>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1070111"/>
            <a:ext cx="11247120" cy="3985214"/>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flipV="1">
            <a:off x="718457" y="369328"/>
            <a:ext cx="109466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300447" y="666206"/>
            <a:ext cx="11508376" cy="5693866"/>
          </a:xfrm>
          <a:prstGeom prst="rect">
            <a:avLst/>
          </a:prstGeom>
        </p:spPr>
        <p:txBody>
          <a:bodyPr wrap="square">
            <a:spAutoFit/>
          </a:bodyPr>
          <a:lstStyle/>
          <a:p>
            <a:pPr lvl="0" algn="r" rtl="1" fontAlgn="base">
              <a:spcBef>
                <a:spcPct val="0"/>
              </a:spcBef>
              <a:spcAft>
                <a:spcPct val="0"/>
              </a:spcAft>
            </a:pPr>
            <a:r>
              <a:rPr lang="fa-IR" sz="2800" b="1" dirty="0" smtClean="0">
                <a:latin typeface="Arial" pitchFamily="34" charset="0"/>
                <a:ea typeface="Calibri" pitchFamily="34" charset="0"/>
                <a:cs typeface="B Lotus" pitchFamily="2" charset="-78"/>
              </a:rPr>
              <a:t>1ـ اهداف آموزشی در دوره های پیش از </a:t>
            </a:r>
            <a:r>
              <a:rPr lang="fa-IR" sz="2800" b="1" dirty="0" smtClean="0">
                <a:latin typeface="Arial" pitchFamily="34" charset="0"/>
                <a:ea typeface="Calibri" pitchFamily="34" charset="0"/>
                <a:cs typeface="B Lotus" pitchFamily="2" charset="-78"/>
              </a:rPr>
              <a:t>دبستان</a:t>
            </a:r>
          </a:p>
          <a:p>
            <a:pPr lvl="0" algn="r" rtl="1" fontAlgn="base">
              <a:spcBef>
                <a:spcPct val="0"/>
              </a:spcBef>
              <a:spcAft>
                <a:spcPct val="0"/>
              </a:spcAft>
            </a:pPr>
            <a:endParaRPr lang="en-US" sz="2800" dirty="0" smtClean="0">
              <a:latin typeface="Arial" pitchFamily="34" charset="0"/>
              <a:cs typeface="B Lotus" pitchFamily="2" charset="-78"/>
            </a:endParaRPr>
          </a:p>
          <a:p>
            <a:pPr lvl="0" algn="r" rtl="1" eaLnBrk="0" fontAlgn="base" hangingPunct="0">
              <a:spcBef>
                <a:spcPct val="0"/>
              </a:spcBef>
              <a:spcAft>
                <a:spcPct val="0"/>
              </a:spcAft>
            </a:pPr>
            <a:r>
              <a:rPr lang="fa-IR" sz="2800" dirty="0" smtClean="0">
                <a:latin typeface="Arial" pitchFamily="34" charset="0"/>
                <a:ea typeface="Calibri" pitchFamily="34" charset="0"/>
                <a:cs typeface="B Lotus" pitchFamily="2" charset="-78"/>
              </a:rPr>
              <a:t>به منظور اجرای برنامه های آموزشی باید هدفهای بنیادین آموزشی و راههای رسیدن به آنها را شناخت</a:t>
            </a:r>
            <a:r>
              <a:rPr lang="fa-IR" sz="2800" dirty="0" smtClean="0">
                <a:latin typeface="Arial" pitchFamily="34" charset="0"/>
                <a:ea typeface="Calibri" pitchFamily="34" charset="0"/>
                <a:cs typeface="B Lotus" pitchFamily="2" charset="-78"/>
              </a:rPr>
              <a:t>. هدفها </a:t>
            </a:r>
            <a:r>
              <a:rPr lang="fa-IR" sz="2800" dirty="0" smtClean="0">
                <a:latin typeface="Arial" pitchFamily="34" charset="0"/>
                <a:ea typeface="Calibri" pitchFamily="34" charset="0"/>
                <a:cs typeface="B Lotus" pitchFamily="2" charset="-78"/>
              </a:rPr>
              <a:t>در تعیین و هماهنگ ساختن برنامه ها ،فعالیتهای آموزشی و پرورشی، مشخص کردن </a:t>
            </a:r>
            <a:r>
              <a:rPr lang="fa-IR" sz="2800" dirty="0" smtClean="0">
                <a:latin typeface="Arial" pitchFamily="34" charset="0"/>
                <a:ea typeface="Calibri" pitchFamily="34" charset="0"/>
                <a:cs typeface="B Lotus" pitchFamily="2" charset="-78"/>
              </a:rPr>
              <a:t>راه وروشهای </a:t>
            </a:r>
            <a:r>
              <a:rPr lang="fa-IR" sz="2800" dirty="0" smtClean="0">
                <a:latin typeface="Arial" pitchFamily="34" charset="0"/>
                <a:ea typeface="Calibri" pitchFamily="34" charset="0"/>
                <a:cs typeface="B Lotus" pitchFamily="2" charset="-78"/>
              </a:rPr>
              <a:t>آموزش، ارزشیابی برنامه ها، کار و کوشش معلم و شاگرد و میزان پیشرفت، نقش اساسی دارند</a:t>
            </a:r>
            <a:r>
              <a:rPr lang="fa-IR" sz="2800" dirty="0" smtClean="0">
                <a:latin typeface="Arial" pitchFamily="34" charset="0"/>
                <a:ea typeface="Calibri" pitchFamily="34" charset="0"/>
                <a:cs typeface="B Lotus" pitchFamily="2" charset="-78"/>
              </a:rPr>
              <a:t>.</a:t>
            </a:r>
          </a:p>
          <a:p>
            <a:pPr lvl="0" algn="r" rtl="1" eaLnBrk="0" fontAlgn="base" hangingPunct="0">
              <a:spcBef>
                <a:spcPct val="0"/>
              </a:spcBef>
              <a:spcAft>
                <a:spcPct val="0"/>
              </a:spcAft>
            </a:pPr>
            <a:endParaRPr lang="en-US" sz="2800" dirty="0" smtClean="0">
              <a:latin typeface="Arial" pitchFamily="34" charset="0"/>
              <a:cs typeface="B Lotus" pitchFamily="2" charset="-78"/>
            </a:endParaRPr>
          </a:p>
          <a:p>
            <a:pPr lvl="0" algn="r" rtl="1" eaLnBrk="0" fontAlgn="base" hangingPunct="0">
              <a:spcBef>
                <a:spcPct val="0"/>
              </a:spcBef>
              <a:spcAft>
                <a:spcPct val="0"/>
              </a:spcAft>
            </a:pPr>
            <a:r>
              <a:rPr lang="fa-IR" sz="2800" b="1" dirty="0" smtClean="0">
                <a:latin typeface="Arial" pitchFamily="34" charset="0"/>
                <a:ea typeface="Calibri" pitchFamily="34" charset="0"/>
                <a:cs typeface="B Lotus" pitchFamily="2" charset="-78"/>
              </a:rPr>
              <a:t>اهداف آموزش پیش از دبستان</a:t>
            </a:r>
            <a:r>
              <a:rPr lang="fa-IR" sz="2800" b="1" dirty="0" smtClean="0">
                <a:latin typeface="Arial" pitchFamily="34" charset="0"/>
                <a:ea typeface="Calibri" pitchFamily="34" charset="0"/>
                <a:cs typeface="B Lotus" pitchFamily="2" charset="-78"/>
              </a:rPr>
              <a:t>:</a:t>
            </a:r>
          </a:p>
          <a:p>
            <a:pPr lvl="0" algn="r" rtl="1" eaLnBrk="0" fontAlgn="base" hangingPunct="0">
              <a:spcBef>
                <a:spcPct val="0"/>
              </a:spcBef>
              <a:spcAft>
                <a:spcPct val="0"/>
              </a:spcAft>
            </a:pPr>
            <a:endParaRPr lang="en-US" sz="2800" dirty="0" smtClean="0">
              <a:latin typeface="Arial" pitchFamily="34" charset="0"/>
              <a:cs typeface="B Lotus" pitchFamily="2" charset="-78"/>
            </a:endParaRPr>
          </a:p>
          <a:p>
            <a:pPr lvl="0" algn="r" rtl="1" eaLnBrk="0" fontAlgn="base" hangingPunct="0">
              <a:spcBef>
                <a:spcPct val="0"/>
              </a:spcBef>
              <a:spcAft>
                <a:spcPct val="0"/>
              </a:spcAft>
            </a:pPr>
            <a:r>
              <a:rPr lang="fa-IR" sz="2800" dirty="0" smtClean="0">
                <a:latin typeface="Arial" pitchFamily="34" charset="0"/>
                <a:ea typeface="Calibri" pitchFamily="34" charset="0"/>
                <a:cs typeface="B Lotus" pitchFamily="2" charset="-78"/>
              </a:rPr>
              <a:t>بیان احساس، افکار ازطریق بازی هنر و ...- کسب تجارب دست اول- پرورش خودآگاهی - </a:t>
            </a:r>
            <a:r>
              <a:rPr lang="fa-IR" sz="2800" dirty="0" smtClean="0">
                <a:latin typeface="Arial" pitchFamily="34" charset="0"/>
                <a:ea typeface="Calibri" pitchFamily="34" charset="0"/>
                <a:cs typeface="B Lotus" pitchFamily="2" charset="-78"/>
              </a:rPr>
              <a:t>پیوندآموزش </a:t>
            </a:r>
            <a:r>
              <a:rPr lang="fa-IR" sz="2800" dirty="0" smtClean="0">
                <a:latin typeface="Arial" pitchFamily="34" charset="0"/>
                <a:ea typeface="Calibri" pitchFamily="34" charset="0"/>
                <a:cs typeface="B Lotus" pitchFamily="2" charset="-78"/>
              </a:rPr>
              <a:t>پیش دبستانی و دبستان- تقویت زبان آموزی وخزانه لغات- پرورش هماهنگی عضلات- فرصت برای کسب اطلاعات جدید- تقویت و به کارگیری حواس پنجگانه- توجه به نیازهای فردی و گروهی-تشویق کودک به فکر کردن- تشویق به فعالیت گروهی-</a:t>
            </a:r>
            <a:endParaRPr lang="en-US" sz="2800" dirty="0" smtClean="0">
              <a:latin typeface="Arial" pitchFamily="34" charset="0"/>
              <a:cs typeface="B Lotus" pitchFamily="2" charset="-78"/>
            </a:endParaRPr>
          </a:p>
          <a:p>
            <a:pPr lvl="0" algn="r" rtl="1" eaLnBrk="0" fontAlgn="base" hangingPunct="0">
              <a:spcBef>
                <a:spcPct val="0"/>
              </a:spcBef>
              <a:spcAft>
                <a:spcPct val="0"/>
              </a:spcAft>
            </a:pPr>
            <a:r>
              <a:rPr lang="fa-IR" sz="2800" dirty="0" smtClean="0">
                <a:latin typeface="Arial" pitchFamily="34" charset="0"/>
                <a:ea typeface="Calibri" pitchFamily="34" charset="0"/>
                <a:cs typeface="B Lotus" pitchFamily="2" charset="-78"/>
              </a:rPr>
              <a:t>تشخیص و حل مسئله- تقویت ماهیچه های بزرگ و کوچک</a:t>
            </a:r>
            <a:endParaRPr lang="fa-IR" sz="2800" dirty="0" smtClean="0">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882" y="1463040"/>
            <a:ext cx="11333408" cy="3304903"/>
          </a:xfrm>
        </p:spPr>
        <p:txBody>
          <a:bodyPr>
            <a:normAutofit/>
          </a:bodyPr>
          <a:lstStyle/>
          <a:p>
            <a:pPr algn="r" rtl="1"/>
            <a:r>
              <a:rPr lang="fa-IR" sz="2800" b="1" dirty="0" smtClean="0">
                <a:cs typeface="B Lotus" pitchFamily="2" charset="-78"/>
              </a:rPr>
              <a:t>2ـ    محتوای آموزشی در دوره های پیش از دبستان </a:t>
            </a:r>
            <a:r>
              <a:rPr lang="fa-IR" sz="2800" b="1" dirty="0" smtClean="0">
                <a:cs typeface="B Lotus" pitchFamily="2" charset="-78"/>
              </a:rPr>
              <a:t/>
            </a:r>
            <a:br>
              <a:rPr lang="fa-IR" sz="2800" b="1" dirty="0" smtClean="0">
                <a:cs typeface="B Lotus" pitchFamily="2" charset="-78"/>
              </a:rPr>
            </a:br>
            <a:r>
              <a:rPr lang="fa-IR" sz="2800" b="1" dirty="0" smtClean="0">
                <a:cs typeface="B Lotus" pitchFamily="2" charset="-78"/>
              </a:rPr>
              <a:t/>
            </a:r>
            <a:br>
              <a:rPr lang="fa-IR" sz="2800" b="1" dirty="0" smtClean="0">
                <a:cs typeface="B Lotus" pitchFamily="2" charset="-78"/>
              </a:rPr>
            </a:br>
            <a:r>
              <a:rPr lang="en-US" sz="2800" dirty="0" smtClean="0">
                <a:cs typeface="B Lotus" pitchFamily="2" charset="-78"/>
              </a:rPr>
              <a:t/>
            </a:r>
            <a:br>
              <a:rPr lang="en-US" sz="2800" dirty="0" smtClean="0">
                <a:cs typeface="B Lotus" pitchFamily="2" charset="-78"/>
              </a:rPr>
            </a:br>
            <a:r>
              <a:rPr lang="fa-IR" sz="2800" dirty="0" smtClean="0">
                <a:cs typeface="B Lotus" pitchFamily="2" charset="-78"/>
              </a:rPr>
              <a:t>محتوادانش سازمان یافته ای است که با توجه به اهداف و موضوع آموزش تهیه میشود. به عبارت دیگر، محتواتوصیفی است از آنچه که باید آموزش داده شود، لذا انتخاب محتوای مناسب نه تنها موجب تحقق اهداف برنامه آموزشی میشود بلکه باعث رشد تواناییها،مهارتها و نگرشهای فراگیرنده خواهد شد.</a:t>
            </a:r>
            <a:r>
              <a:rPr lang="en-US" sz="2800" dirty="0" smtClean="0"/>
              <a:t/>
            </a:r>
            <a:br>
              <a:rPr lang="en-US" sz="2800" dirty="0" smtClean="0"/>
            </a:br>
            <a:endParaRPr lang="en-US" sz="2800" dirty="0">
              <a:cs typeface="B Lotus" pitchFamily="2" charset="-78"/>
            </a:endParaRPr>
          </a:p>
        </p:txBody>
      </p:sp>
    </p:spTree>
    <p:extLst>
      <p:ext uri="{BB962C8B-B14F-4D97-AF65-F5344CB8AC3E}">
        <p14:creationId xmlns:p14="http://schemas.microsoft.com/office/powerpoint/2010/main" xmlns="" val="277222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جلسه </a:t>
            </a:r>
            <a:r>
              <a:rPr lang="fa-IR" sz="2800" b="1" dirty="0" smtClean="0">
                <a:cs typeface="B Lotus" panose="00000400000000000000" pitchFamily="2" charset="-78"/>
              </a:rPr>
              <a:t>سوم</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162</Words>
  <Application>Microsoft Office PowerPoint</Application>
  <PresentationFormat>Custom</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گروه تربیت کودک   آموزشکده قدسیه ساری    درس برنامه ریزی پیش ازدبستان  جلسه سوم  مدرس: مهرانگیز خادملو </vt:lpstr>
      <vt:lpstr>4- برنامه ریزی آموزش وپرورش   برنامه ریزی آموزش وپرورش کلیه ابعاد و ارکان آموزش و پرورش را در بر می گیرد و تمام انواع آموزش و پرورش چه اجتماعی، اقتصادی، فردی، ابتدایی، متوسطه یا عالی، رسمی یا غیر رسمی، چه توسط سازمان های آموزش و پرورش یا موءسسات و سازمان های دیگر ، همه را شامل می شود. دامنه برنامه ریزی آموزشی از انواع دیگر برنامه ریزی در آموزش و پرورش وسیع تر است. وسعت و اهمیت برنامه ریزی آموزشی با تحلیل مختصر نظام آموزشی وضوح بیشتری پیدا می کند. برنامه ریزی آموزشی عبارت است از کاربرد روشهای تحلیلی در مورد هر یک از اجزاء نظام آموزشی و هدف آن استقرار یک نظام آموزشی کار آمد است. (ملکی،1390).      </vt:lpstr>
      <vt:lpstr>Slide 3</vt:lpstr>
      <vt:lpstr> عناصر برنامه درسی  برای ارائه بهتر و مؤثرتر درس، به یک طراحی منظم آموزشی نیاز است تا براساس آن به یادگیری پایدارترو اثربخشتر فراگیرنده کمک کند و زمینه های رشداو را فراهم سازد. در واقع فرایند یادگیری به عوامل مختلفی نیاز دارد، که مهمترین آنها برنامه آموزشی است. برنامه آموزشی نیز از عناصر خاصی تشکیل شده است.  عناصر تشکیل دهنده برنامه آموزشی شامل موارد زیر است: اهداف ، محتوی ، روشهای یاددهی ـ یادگیری ، زمانبندی  ، مواد و رسانه آموزشی  ،  فضای یادگیری  ،  ارزشیابی.   در فرایند برنامه ریزی آموزشی، این عناصر به صورت یک سیستم و در ارتباط متقابل با هم درنظر گرفته میشوند.  </vt:lpstr>
      <vt:lpstr>   </vt:lpstr>
      <vt:lpstr>2ـ    محتوای آموزشی در دوره های پیش از دبستان    محتوادانش سازمان یافته ای است که با توجه به اهداف و موضوع آموزش تهیه میشود. به عبارت دیگر، محتواتوصیفی است از آنچه که باید آموزش داده شود، لذا انتخاب محتوای مناسب نه تنها موجب تحقق اهداف برنامه آموزشی میشود بلکه باعث رشد تواناییها،مهارتها و نگرشهای فراگیرنده خواهد شد. </vt:lpstr>
      <vt:lpstr>پایان جلسه سوم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32</cp:revision>
  <dcterms:created xsi:type="dcterms:W3CDTF">2020-03-06T13:05:04Z</dcterms:created>
  <dcterms:modified xsi:type="dcterms:W3CDTF">2020-03-06T14:31:37Z</dcterms:modified>
</cp:coreProperties>
</file>