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63" r:id="rId4"/>
    <p:sldId id="259" r:id="rId5"/>
    <p:sldId id="260" r:id="rId6"/>
    <p:sldId id="264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00" autoAdjust="0"/>
    <p:restoredTop sz="96774" autoAdjust="0"/>
  </p:normalViewPr>
  <p:slideViewPr>
    <p:cSldViewPr snapToGrid="0">
      <p:cViewPr varScale="1">
        <p:scale>
          <a:sx n="71" d="100"/>
          <a:sy n="71" d="100"/>
        </p:scale>
        <p:origin x="-70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6F77F5-58F2-435D-B8B9-EB4543330F7F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41DB39-C09E-4E1E-B42A-6932B7F5694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1DB39-C09E-4E1E-B42A-6932B7F5694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1DB39-C09E-4E1E-B42A-6932B7F5694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17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1519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99732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5097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1101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9936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39421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9926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7413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8119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25578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32259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93376"/>
            <a:ext cx="9144000" cy="5320041"/>
          </a:xfrm>
        </p:spPr>
        <p:txBody>
          <a:bodyPr>
            <a:normAutofit fontScale="90000"/>
          </a:bodyPr>
          <a:lstStyle/>
          <a:p>
            <a:pPr lvl="0">
              <a:spcBef>
                <a:spcPts val="1000"/>
              </a:spcBef>
            </a:pPr>
            <a: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گروه عمومی</a:t>
            </a:r>
            <a: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3100" b="1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آموزشکده قدسیه ساری </a:t>
            </a:r>
            <a:r>
              <a:rPr lang="fa-IR" sz="24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24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53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درس ارزشهای دفاع مقدس</a:t>
            </a:r>
            <a: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 </a:t>
            </a:r>
            <a:r>
              <a:rPr lang="fa-IR" sz="31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جلسه اول</a:t>
            </a:r>
            <a:r>
              <a:rPr lang="en-US" sz="31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  </a:t>
            </a:r>
            <a: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27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مدرس</a:t>
            </a:r>
            <a:r>
              <a:rPr lang="fa-IR" sz="2700" b="1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: مهرانگیز خادملو</a:t>
            </a:r>
            <a: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endParaRPr lang="en-US" sz="5300" b="1" dirty="0">
              <a:cs typeface="B Lotus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524000" y="5257799"/>
            <a:ext cx="9144000" cy="1400577"/>
          </a:xfrm>
        </p:spPr>
        <p:txBody>
          <a:bodyPr/>
          <a:lstStyle/>
          <a:p>
            <a:endParaRPr lang="fa-IR" dirty="0" smtClean="0"/>
          </a:p>
          <a:p>
            <a:endParaRPr lang="fa-I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15658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4"/>
          <p:cNvSpPr txBox="1">
            <a:spLocks/>
          </p:cNvSpPr>
          <p:nvPr/>
        </p:nvSpPr>
        <p:spPr>
          <a:xfrm>
            <a:off x="820270" y="591670"/>
            <a:ext cx="10555941" cy="626633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a-IR" sz="3000" b="1" dirty="0" smtClean="0">
                <a:latin typeface="+mj-lt"/>
                <a:ea typeface="+mj-ea"/>
                <a:cs typeface="B Lotus" pitchFamily="2" charset="-78"/>
              </a:rPr>
              <a:t>فصل اول</a:t>
            </a:r>
          </a:p>
          <a:p>
            <a:pPr marL="0" marR="0" lvl="0" indent="0" algn="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fa-IR" sz="2800" b="1" dirty="0" smtClean="0">
              <a:latin typeface="+mj-lt"/>
              <a:ea typeface="+mj-ea"/>
              <a:cs typeface="B Lotus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a-IR" sz="2800" b="1" dirty="0" smtClean="0">
                <a:latin typeface="+mj-lt"/>
                <a:ea typeface="+mj-ea"/>
                <a:cs typeface="B Lotus" pitchFamily="2" charset="-78"/>
              </a:rPr>
              <a:t>مفاهیم جنگ ودفاع</a:t>
            </a:r>
          </a:p>
          <a:p>
            <a:pPr marL="0" marR="0" lvl="0" indent="0" algn="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a-IR" sz="2800" dirty="0" smtClean="0">
                <a:latin typeface="+mj-lt"/>
                <a:ea typeface="+mj-ea"/>
                <a:cs typeface="B Lotus" pitchFamily="2" charset="-78"/>
              </a:rPr>
              <a:t>1</a:t>
            </a:r>
            <a:r>
              <a:rPr lang="fa-IR" sz="2800" b="1" dirty="0" smtClean="0">
                <a:latin typeface="+mj-lt"/>
                <a:ea typeface="+mj-ea"/>
                <a:cs typeface="B Lotus" pitchFamily="2" charset="-78"/>
              </a:rPr>
              <a:t>- تعاریف: </a:t>
            </a:r>
          </a:p>
          <a:p>
            <a:pPr marL="0" marR="0" lvl="0" indent="0" algn="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fa-IR" sz="2800" b="1" dirty="0" smtClean="0">
              <a:latin typeface="+mj-lt"/>
              <a:ea typeface="+mj-ea"/>
              <a:cs typeface="B Lotus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a-IR" sz="2800" dirty="0" smtClean="0">
                <a:latin typeface="+mj-lt"/>
                <a:ea typeface="+mj-ea"/>
                <a:cs typeface="B Lotus" pitchFamily="2" charset="-78"/>
              </a:rPr>
              <a:t>جنگ: ( ازنظرلغوی – ازنظراصطلاحی)</a:t>
            </a:r>
          </a:p>
          <a:p>
            <a:pPr marL="0" marR="0" lvl="0" indent="0" algn="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fa-IR" sz="2800" dirty="0" smtClean="0">
              <a:latin typeface="+mj-lt"/>
              <a:ea typeface="+mj-ea"/>
              <a:cs typeface="B Lotus" pitchFamily="2" charset="-78"/>
            </a:endParaRPr>
          </a:p>
          <a:p>
            <a:pPr lvl="0" algn="r" rtl="1">
              <a:lnSpc>
                <a:spcPct val="90000"/>
              </a:lnSpc>
              <a:spcBef>
                <a:spcPct val="0"/>
              </a:spcBef>
              <a:defRPr/>
            </a:pPr>
            <a:r>
              <a:rPr lang="fa-IR" sz="2800" dirty="0" smtClean="0">
                <a:latin typeface="+mj-lt"/>
                <a:ea typeface="+mj-ea"/>
                <a:cs typeface="B Lotus" pitchFamily="2" charset="-78"/>
              </a:rPr>
              <a:t>دفاع: </a:t>
            </a:r>
            <a:r>
              <a:rPr lang="fa-IR" sz="2800" dirty="0" smtClean="0">
                <a:cs typeface="B Lotus" pitchFamily="2" charset="-78"/>
              </a:rPr>
              <a:t>( ازنظرلغوی – ازنظراصطلاحی)</a:t>
            </a:r>
            <a:endParaRPr lang="fa-IR" sz="2800" dirty="0" smtClean="0">
              <a:latin typeface="+mj-lt"/>
              <a:ea typeface="+mj-ea"/>
              <a:cs typeface="B Lotus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fa-IR" sz="2800" dirty="0" smtClean="0">
              <a:latin typeface="+mj-lt"/>
              <a:ea typeface="+mj-ea"/>
              <a:cs typeface="B Lotus" pitchFamily="2" charset="-78"/>
            </a:endParaRPr>
          </a:p>
          <a:p>
            <a:pPr lvl="0" algn="r" rtl="1">
              <a:lnSpc>
                <a:spcPct val="90000"/>
              </a:lnSpc>
              <a:spcBef>
                <a:spcPct val="0"/>
              </a:spcBef>
              <a:defRPr/>
            </a:pPr>
            <a:r>
              <a:rPr lang="fa-IR" sz="2800" dirty="0" smtClean="0">
                <a:latin typeface="+mj-lt"/>
                <a:ea typeface="+mj-ea"/>
                <a:cs typeface="B Lotus" pitchFamily="2" charset="-78"/>
              </a:rPr>
              <a:t>دفاع مقدس:</a:t>
            </a:r>
            <a:r>
              <a:rPr lang="fa-IR" sz="2800" dirty="0" smtClean="0">
                <a:cs typeface="B Lotus" pitchFamily="2" charset="-78"/>
              </a:rPr>
              <a:t> ( ازنظرلغوی – ازنظراصطلاحی)</a:t>
            </a:r>
            <a:endParaRPr lang="fa-IR" sz="2800" dirty="0" smtClean="0">
              <a:latin typeface="+mj-lt"/>
              <a:ea typeface="+mj-ea"/>
              <a:cs typeface="B Lotus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fa-IR" sz="2800" dirty="0" smtClean="0">
              <a:latin typeface="+mj-lt"/>
              <a:ea typeface="+mj-ea"/>
              <a:cs typeface="B Lotus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a-IR" sz="2800" dirty="0" smtClean="0">
                <a:latin typeface="+mj-lt"/>
                <a:ea typeface="+mj-ea"/>
                <a:cs typeface="B Lotus" pitchFamily="2" charset="-78"/>
              </a:rPr>
              <a:t>تفاوت جنگ ودفاع مقدس:</a:t>
            </a:r>
            <a:endParaRPr lang="en-US" sz="2800" dirty="0" smtClean="0">
              <a:latin typeface="+mj-lt"/>
              <a:ea typeface="+mj-ea"/>
              <a:cs typeface="B Lotus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dirty="0" smtClean="0">
              <a:latin typeface="+mj-lt"/>
              <a:ea typeface="+mj-ea"/>
              <a:cs typeface="B Lotus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fa-IR" sz="2800" dirty="0" smtClean="0">
              <a:latin typeface="+mj-lt"/>
              <a:ea typeface="+mj-ea"/>
              <a:cs typeface="B Lotus" panose="00000400000000000000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5686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4"/>
          <p:cNvSpPr txBox="1">
            <a:spLocks/>
          </p:cNvSpPr>
          <p:nvPr/>
        </p:nvSpPr>
        <p:spPr>
          <a:xfrm>
            <a:off x="577158" y="796834"/>
            <a:ext cx="11061848" cy="57737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sz="3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Lotus" panose="00000400000000000000" pitchFamily="2" charset="-78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119718" y="1021972"/>
            <a:ext cx="74227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389965" y="349624"/>
            <a:ext cx="1141655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B Lotus" pitchFamily="2" charset="-78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205317"/>
            <a:ext cx="117258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 fontAlgn="base">
              <a:spcBef>
                <a:spcPct val="0"/>
              </a:spcBef>
              <a:spcAft>
                <a:spcPct val="0"/>
              </a:spcAft>
            </a:pPr>
            <a:endParaRPr lang="fa-IR" sz="2800" dirty="0" smtClean="0">
              <a:latin typeface="Arial" pitchFamily="34" charset="0"/>
              <a:cs typeface="B Lotus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1365" y="228600"/>
            <a:ext cx="11766176" cy="5521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>
              <a:lnSpc>
                <a:spcPct val="90000"/>
              </a:lnSpc>
              <a:spcBef>
                <a:spcPct val="0"/>
              </a:spcBef>
              <a:defRPr/>
            </a:pPr>
            <a:r>
              <a:rPr lang="fa-IR" sz="2800" b="1" dirty="0" smtClean="0">
                <a:cs typeface="B Lotus" panose="00000400000000000000" pitchFamily="2" charset="-78"/>
              </a:rPr>
              <a:t>2- انواع جنگ:</a:t>
            </a:r>
          </a:p>
          <a:p>
            <a:pPr lvl="0" algn="r" rtl="1">
              <a:lnSpc>
                <a:spcPct val="90000"/>
              </a:lnSpc>
              <a:spcBef>
                <a:spcPct val="0"/>
              </a:spcBef>
              <a:defRPr/>
            </a:pPr>
            <a:r>
              <a:rPr lang="fa-IR" sz="2800" dirty="0" smtClean="0">
                <a:cs typeface="B Lotus" panose="00000400000000000000" pitchFamily="2" charset="-78"/>
              </a:rPr>
              <a:t>براساس:</a:t>
            </a:r>
          </a:p>
          <a:p>
            <a:pPr lvl="0" algn="r" rtl="1">
              <a:lnSpc>
                <a:spcPct val="90000"/>
              </a:lnSpc>
              <a:spcBef>
                <a:spcPct val="0"/>
              </a:spcBef>
              <a:defRPr/>
            </a:pPr>
            <a:r>
              <a:rPr lang="fa-IR" sz="2800" dirty="0" smtClean="0">
                <a:cs typeface="B Lotus" panose="00000400000000000000" pitchFamily="2" charset="-78"/>
              </a:rPr>
              <a:t> هدف- مقیاسهای جغرافیایی- انضباط وتاکتیک – سطح جغرافیایی- قلمرو- نوع ابزار- به کارگیری نوع سلاح- ازنظر طول زمان- ازنظرشدت</a:t>
            </a:r>
          </a:p>
          <a:p>
            <a:pPr lvl="0" algn="r" rtl="1">
              <a:lnSpc>
                <a:spcPct val="90000"/>
              </a:lnSpc>
              <a:spcBef>
                <a:spcPct val="0"/>
              </a:spcBef>
              <a:defRPr/>
            </a:pPr>
            <a:endParaRPr lang="fa-IR" sz="2800" dirty="0" smtClean="0">
              <a:cs typeface="B Lotus" panose="00000400000000000000" pitchFamily="2" charset="-78"/>
            </a:endParaRPr>
          </a:p>
          <a:p>
            <a:pPr lvl="0" algn="r" rtl="1">
              <a:lnSpc>
                <a:spcPct val="90000"/>
              </a:lnSpc>
              <a:spcBef>
                <a:spcPct val="0"/>
              </a:spcBef>
              <a:defRPr/>
            </a:pPr>
            <a:r>
              <a:rPr lang="fa-IR" sz="2800" b="1" dirty="0" smtClean="0">
                <a:cs typeface="B Lotus" panose="00000400000000000000" pitchFamily="2" charset="-78"/>
              </a:rPr>
              <a:t> 3- ویژگیهای جنگ:</a:t>
            </a:r>
          </a:p>
          <a:p>
            <a:pPr lvl="0" algn="r" rtl="1">
              <a:lnSpc>
                <a:spcPct val="90000"/>
              </a:lnSpc>
              <a:spcBef>
                <a:spcPct val="0"/>
              </a:spcBef>
              <a:defRPr/>
            </a:pPr>
            <a:endParaRPr lang="fa-IR" sz="2800" b="1" dirty="0" smtClean="0">
              <a:cs typeface="B Lotus" panose="00000400000000000000" pitchFamily="2" charset="-78"/>
            </a:endParaRPr>
          </a:p>
          <a:p>
            <a:pPr lvl="0" algn="r" rtl="1">
              <a:lnSpc>
                <a:spcPct val="90000"/>
              </a:lnSpc>
              <a:spcBef>
                <a:spcPct val="0"/>
              </a:spcBef>
              <a:defRPr/>
            </a:pPr>
            <a:r>
              <a:rPr lang="fa-IR" sz="2800" dirty="0" smtClean="0">
                <a:cs typeface="B Lotus" panose="00000400000000000000" pitchFamily="2" charset="-78"/>
              </a:rPr>
              <a:t>قهرآمیزوتوام باخشونت – به شکل دسته جمعی وگروهی- سازمان یافته ودارای تشکیلات- دارای هدف ودرپی تامین منافع- دارای ضوابط قانونی وحقوقی</a:t>
            </a:r>
          </a:p>
          <a:p>
            <a:pPr lvl="0" algn="r" rtl="1">
              <a:lnSpc>
                <a:spcPct val="90000"/>
              </a:lnSpc>
              <a:spcBef>
                <a:spcPct val="0"/>
              </a:spcBef>
              <a:defRPr/>
            </a:pPr>
            <a:endParaRPr lang="fa-IR" sz="2800" dirty="0" smtClean="0">
              <a:cs typeface="B Lotus" panose="00000400000000000000" pitchFamily="2" charset="-78"/>
            </a:endParaRPr>
          </a:p>
          <a:p>
            <a:pPr lvl="0" algn="r" rtl="1">
              <a:lnSpc>
                <a:spcPct val="90000"/>
              </a:lnSpc>
              <a:spcBef>
                <a:spcPct val="0"/>
              </a:spcBef>
              <a:defRPr/>
            </a:pPr>
            <a:r>
              <a:rPr lang="fa-IR" sz="2800" b="1" dirty="0" smtClean="0">
                <a:cs typeface="B Lotus" panose="00000400000000000000" pitchFamily="2" charset="-78"/>
              </a:rPr>
              <a:t>4- اهداف جنگ:</a:t>
            </a:r>
          </a:p>
          <a:p>
            <a:pPr lvl="0" algn="r" rtl="1">
              <a:lnSpc>
                <a:spcPct val="90000"/>
              </a:lnSpc>
              <a:spcBef>
                <a:spcPct val="0"/>
              </a:spcBef>
              <a:defRPr/>
            </a:pPr>
            <a:endParaRPr lang="fa-IR" sz="2800" b="1" dirty="0" smtClean="0">
              <a:cs typeface="B Lotus" panose="00000400000000000000" pitchFamily="2" charset="-78"/>
            </a:endParaRPr>
          </a:p>
          <a:p>
            <a:pPr lvl="0" algn="r" rtl="1">
              <a:lnSpc>
                <a:spcPct val="90000"/>
              </a:lnSpc>
              <a:spcBef>
                <a:spcPct val="0"/>
              </a:spcBef>
              <a:defRPr/>
            </a:pPr>
            <a:r>
              <a:rPr lang="fa-IR" sz="2800" dirty="0" smtClean="0">
                <a:cs typeface="B Lotus" panose="00000400000000000000" pitchFamily="2" charset="-78"/>
              </a:rPr>
              <a:t>کشورگشایی- تحمیل اراده سیاسی- تحمیل عقیده- جاه طلبی رهبران سیاسی- تحقق حقوق بین المللی- </a:t>
            </a:r>
          </a:p>
          <a:p>
            <a:pPr lvl="0" algn="r" rtl="1">
              <a:lnSpc>
                <a:spcPct val="90000"/>
              </a:lnSpc>
              <a:spcBef>
                <a:spcPct val="0"/>
              </a:spcBef>
              <a:defRPr/>
            </a:pPr>
            <a:r>
              <a:rPr lang="fa-IR" sz="2800" dirty="0" smtClean="0">
                <a:cs typeface="B Lotus" panose="00000400000000000000" pitchFamily="2" charset="-78"/>
              </a:rPr>
              <a:t>دستیابی به منابع وذخایریک کشور- احیای دین</a:t>
            </a:r>
          </a:p>
        </p:txBody>
      </p:sp>
    </p:spTree>
    <p:extLst>
      <p:ext uri="{BB962C8B-B14F-4D97-AF65-F5344CB8AC3E}">
        <p14:creationId xmlns:p14="http://schemas.microsoft.com/office/powerpoint/2010/main" xmlns="" val="1915686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0" y="336177"/>
            <a:ext cx="11927541" cy="6360458"/>
          </a:xfrm>
        </p:spPr>
        <p:txBody>
          <a:bodyPr>
            <a:normAutofit/>
          </a:bodyPr>
          <a:lstStyle/>
          <a:p>
            <a:pPr algn="r" rtl="1"/>
            <a:r>
              <a:rPr lang="fa-IR" sz="4800" dirty="0" smtClean="0"/>
              <a:t/>
            </a:r>
            <a:br>
              <a:rPr lang="fa-IR" sz="4800" dirty="0" smtClean="0"/>
            </a:br>
            <a:r>
              <a:rPr lang="fa-IR" sz="4800" dirty="0" smtClean="0"/>
              <a:t/>
            </a:r>
            <a:br>
              <a:rPr lang="fa-IR" sz="4800" dirty="0" smtClean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506437" y="309488"/>
            <a:ext cx="11296357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B Lotus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/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</a:br>
            <a:endParaRPr kumimoji="0" lang="ar-S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8259" y="309281"/>
            <a:ext cx="11672047" cy="629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>
              <a:lnSpc>
                <a:spcPct val="90000"/>
              </a:lnSpc>
              <a:spcBef>
                <a:spcPct val="0"/>
              </a:spcBef>
              <a:defRPr/>
            </a:pPr>
            <a:endParaRPr lang="fa-IR" sz="2800" b="1" dirty="0" smtClean="0">
              <a:cs typeface="B Lotus" panose="00000400000000000000" pitchFamily="2" charset="-78"/>
            </a:endParaRPr>
          </a:p>
          <a:p>
            <a:pPr lvl="0" algn="r" rtl="1">
              <a:lnSpc>
                <a:spcPct val="90000"/>
              </a:lnSpc>
              <a:spcBef>
                <a:spcPct val="0"/>
              </a:spcBef>
              <a:defRPr/>
            </a:pPr>
            <a:r>
              <a:rPr lang="fa-IR" sz="2800" b="1" dirty="0" smtClean="0">
                <a:cs typeface="B Lotus" panose="00000400000000000000" pitchFamily="2" charset="-78"/>
              </a:rPr>
              <a:t>5- اصول جنگ:</a:t>
            </a:r>
          </a:p>
          <a:p>
            <a:pPr lvl="0" algn="r" rtl="1">
              <a:lnSpc>
                <a:spcPct val="90000"/>
              </a:lnSpc>
              <a:spcBef>
                <a:spcPct val="0"/>
              </a:spcBef>
              <a:defRPr/>
            </a:pPr>
            <a:r>
              <a:rPr lang="fa-IR" sz="2800" dirty="0" smtClean="0">
                <a:cs typeface="B Lotus" panose="00000400000000000000" pitchFamily="2" charset="-78"/>
              </a:rPr>
              <a:t>اصولی که کشورهابرمبنای آن به مبارزه ی خودبادشمن ادامه می دهندکه رعایت آن موجب پیروزی وعدم رعایت آن موجب شکست خواهد شد.</a:t>
            </a:r>
          </a:p>
          <a:p>
            <a:pPr lvl="0" algn="r" rtl="1">
              <a:lnSpc>
                <a:spcPct val="90000"/>
              </a:lnSpc>
              <a:spcBef>
                <a:spcPct val="0"/>
              </a:spcBef>
              <a:defRPr/>
            </a:pPr>
            <a:r>
              <a:rPr lang="fa-IR" sz="2800" dirty="0" smtClean="0">
                <a:cs typeface="B Lotus" panose="00000400000000000000" pitchFamily="2" charset="-78"/>
              </a:rPr>
              <a:t>ایمان به هدف متعالی-اطاعت ازفرماندهی-اصل اخلاق جنگی واخلاق درجنگ- نگرش تکلیفی- وحدت نیروهای مسلح – اتکابه مردم-جنگ اعتقادی-جنگ حق وباطل- جنگ اسلام وکفر-سلاح وصلاح-0000   </a:t>
            </a:r>
          </a:p>
          <a:p>
            <a:pPr algn="r" rtl="1">
              <a:lnSpc>
                <a:spcPct val="90000"/>
              </a:lnSpc>
              <a:spcBef>
                <a:spcPct val="0"/>
              </a:spcBef>
              <a:defRPr/>
            </a:pPr>
            <a:endParaRPr lang="fa-IR" sz="2800" dirty="0" smtClean="0">
              <a:cs typeface="B Lotus" panose="00000400000000000000" pitchFamily="2" charset="-78"/>
            </a:endParaRPr>
          </a:p>
          <a:p>
            <a:pPr algn="r" rtl="1">
              <a:lnSpc>
                <a:spcPct val="90000"/>
              </a:lnSpc>
              <a:spcBef>
                <a:spcPct val="0"/>
              </a:spcBef>
              <a:defRPr/>
            </a:pPr>
            <a:r>
              <a:rPr lang="fa-IR" sz="2800" b="1" dirty="0" smtClean="0">
                <a:cs typeface="B Lotus" panose="00000400000000000000" pitchFamily="2" charset="-78"/>
              </a:rPr>
              <a:t>6- علل وعوامل شروع جنگها :</a:t>
            </a:r>
          </a:p>
          <a:p>
            <a:pPr algn="r" rtl="1">
              <a:lnSpc>
                <a:spcPct val="90000"/>
              </a:lnSpc>
              <a:spcBef>
                <a:spcPct val="0"/>
              </a:spcBef>
              <a:defRPr/>
            </a:pPr>
            <a:r>
              <a:rPr lang="fa-IR" sz="2800" b="1" dirty="0" smtClean="0">
                <a:cs typeface="B Lotus" panose="00000400000000000000" pitchFamily="2" charset="-78"/>
              </a:rPr>
              <a:t>ریشه ها: </a:t>
            </a:r>
          </a:p>
          <a:p>
            <a:pPr algn="r" rtl="1">
              <a:lnSpc>
                <a:spcPct val="90000"/>
              </a:lnSpc>
              <a:spcBef>
                <a:spcPct val="0"/>
              </a:spcBef>
              <a:defRPr/>
            </a:pPr>
            <a:r>
              <a:rPr lang="fa-IR" sz="2800" dirty="0" smtClean="0">
                <a:cs typeface="B Lotus" panose="00000400000000000000" pitchFamily="2" charset="-78"/>
              </a:rPr>
              <a:t>علل تاریخی- جغرافیایی- سیاسی- اقتصادی- اجتماعی وفرهنگی</a:t>
            </a:r>
          </a:p>
          <a:p>
            <a:pPr algn="r" rtl="1">
              <a:lnSpc>
                <a:spcPct val="90000"/>
              </a:lnSpc>
              <a:spcBef>
                <a:spcPct val="0"/>
              </a:spcBef>
              <a:defRPr/>
            </a:pPr>
            <a:endParaRPr lang="fa-IR" sz="2800" dirty="0" smtClean="0">
              <a:cs typeface="B Lotus" panose="00000400000000000000" pitchFamily="2" charset="-78"/>
            </a:endParaRPr>
          </a:p>
          <a:p>
            <a:pPr algn="r" rtl="1">
              <a:lnSpc>
                <a:spcPct val="90000"/>
              </a:lnSpc>
              <a:spcBef>
                <a:spcPct val="0"/>
              </a:spcBef>
              <a:defRPr/>
            </a:pPr>
            <a:r>
              <a:rPr lang="fa-IR" sz="2800" b="1" dirty="0" smtClean="0">
                <a:cs typeface="B Lotus" panose="00000400000000000000" pitchFamily="2" charset="-78"/>
              </a:rPr>
              <a:t>زمینه ها:</a:t>
            </a:r>
          </a:p>
          <a:p>
            <a:pPr algn="r" rtl="1">
              <a:lnSpc>
                <a:spcPct val="90000"/>
              </a:lnSpc>
              <a:spcBef>
                <a:spcPct val="0"/>
              </a:spcBef>
              <a:defRPr/>
            </a:pPr>
            <a:r>
              <a:rPr lang="fa-IR" sz="2800" dirty="0" smtClean="0">
                <a:cs typeface="B Lotus" panose="00000400000000000000" pitchFamily="2" charset="-78"/>
              </a:rPr>
              <a:t>محیط بین المللی(ابرقدرتها- سازمانهای بین المللی- کشورهای منطقه ای)</a:t>
            </a:r>
          </a:p>
          <a:p>
            <a:pPr algn="r" rtl="1">
              <a:lnSpc>
                <a:spcPct val="90000"/>
              </a:lnSpc>
              <a:spcBef>
                <a:spcPct val="0"/>
              </a:spcBef>
              <a:defRPr/>
            </a:pPr>
            <a:r>
              <a:rPr lang="fa-IR" sz="2800" dirty="0" smtClean="0">
                <a:cs typeface="B Lotus" panose="00000400000000000000" pitchFamily="2" charset="-78"/>
              </a:rPr>
              <a:t>محیط داخلی کشورهای درگیرجنگ(دربعد سیاسی- نظامی- اقتصادی- فرهنگی واجتماعی </a:t>
            </a:r>
          </a:p>
          <a:p>
            <a:pPr lvl="0" algn="r" rtl="1">
              <a:lnSpc>
                <a:spcPct val="90000"/>
              </a:lnSpc>
              <a:spcBef>
                <a:spcPct val="0"/>
              </a:spcBef>
              <a:defRPr/>
            </a:pPr>
            <a:r>
              <a:rPr lang="fa-IR" sz="2800" dirty="0" smtClean="0">
                <a:cs typeface="B Lotus" panose="00000400000000000000" pitchFamily="2" charset="-78"/>
              </a:rPr>
              <a:t>  </a:t>
            </a:r>
          </a:p>
          <a:p>
            <a:pPr lvl="0" algn="r" rtl="1">
              <a:lnSpc>
                <a:spcPct val="90000"/>
              </a:lnSpc>
              <a:spcBef>
                <a:spcPct val="0"/>
              </a:spcBef>
              <a:defRPr/>
            </a:pPr>
            <a:endParaRPr lang="fa-IR" sz="2800" dirty="0" smtClean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640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3"/>
          <p:cNvSpPr>
            <a:spLocks noGrp="1"/>
          </p:cNvSpPr>
          <p:nvPr>
            <p:ph type="ctrTitle"/>
          </p:nvPr>
        </p:nvSpPr>
        <p:spPr>
          <a:xfrm>
            <a:off x="274320" y="363071"/>
            <a:ext cx="11247120" cy="5943600"/>
          </a:xfrm>
        </p:spPr>
        <p:txBody>
          <a:bodyPr>
            <a:normAutofit/>
          </a:bodyPr>
          <a:lstStyle/>
          <a:p>
            <a:pPr algn="r"/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en-US" dirty="0" smtClean="0"/>
              <a:t> </a:t>
            </a:r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/>
            </a:r>
            <a:br>
              <a:rPr lang="fa-IR" dirty="0" smtClean="0"/>
            </a:br>
            <a:endParaRPr lang="en-US" sz="3100" dirty="0">
              <a:cs typeface="B Lotus" pitchFamily="2" charset="-78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09282" y="268941"/>
            <a:ext cx="1155102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B Lotus" pitchFamily="2" charset="-78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a-IR" sz="2800" b="1" dirty="0" smtClean="0">
              <a:latin typeface="Calibri" pitchFamily="34" charset="0"/>
              <a:ea typeface="Calibri" pitchFamily="34" charset="0"/>
              <a:cs typeface="B Lotus" pitchFamily="2" charset="-78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B Lotus" pitchFamily="2" charset="-78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a-IR" sz="2800" b="1" dirty="0" smtClean="0">
              <a:latin typeface="Calibri" pitchFamily="34" charset="0"/>
              <a:ea typeface="Calibri" pitchFamily="34" charset="0"/>
              <a:cs typeface="B Lotus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82388" y="2177157"/>
            <a:ext cx="1121513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endParaRPr lang="fa-IR" sz="2800" dirty="0" smtClean="0">
              <a:latin typeface="Arial" pitchFamily="34" charset="0"/>
              <a:ea typeface="Calibri" pitchFamily="34" charset="0"/>
              <a:cs typeface="B Lotus" pitchFamily="2" charset="-78"/>
            </a:endParaRPr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endParaRPr lang="fa-IR" sz="2800" dirty="0" smtClean="0">
              <a:latin typeface="Arial" pitchFamily="34" charset="0"/>
              <a:cs typeface="B Lotus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8259" y="174812"/>
            <a:ext cx="11672047" cy="7460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>
              <a:lnSpc>
                <a:spcPct val="90000"/>
              </a:lnSpc>
              <a:spcBef>
                <a:spcPct val="0"/>
              </a:spcBef>
              <a:defRPr/>
            </a:pPr>
            <a:r>
              <a:rPr lang="fa-IR" sz="2800" b="1" dirty="0" smtClean="0">
                <a:cs typeface="B Lotus" panose="00000400000000000000" pitchFamily="2" charset="-78"/>
              </a:rPr>
              <a:t>7- جنگ ودفاع ازدیدگاه اسلام</a:t>
            </a:r>
          </a:p>
          <a:p>
            <a:pPr lvl="0" algn="r" rtl="1">
              <a:lnSpc>
                <a:spcPct val="90000"/>
              </a:lnSpc>
              <a:spcBef>
                <a:spcPct val="0"/>
              </a:spcBef>
              <a:defRPr/>
            </a:pPr>
            <a:r>
              <a:rPr lang="fa-IR" sz="2800" dirty="0" smtClean="0">
                <a:cs typeface="B Lotus" panose="00000400000000000000" pitchFamily="2" charset="-78"/>
              </a:rPr>
              <a:t>گرایش به یک عقیده قلبی است وبااجبارناسازگاراست- انسان دارای قدرت اختیاراست- دین اسلام دین منطق وبرهان است- تاریخ نشان داده که هیچگاه گروه غالب نتوانسته بصورت فراگیرعقیده ومکتب خودرا دردل مردم مغلوب جای دهد- جهاداسلامی به دلیل داشتن اهداف مقدس،باقتل وخونریزی سازگار نیست.</a:t>
            </a:r>
          </a:p>
          <a:p>
            <a:pPr lvl="0" algn="r" rtl="1">
              <a:lnSpc>
                <a:spcPct val="90000"/>
              </a:lnSpc>
              <a:spcBef>
                <a:spcPct val="0"/>
              </a:spcBef>
              <a:defRPr/>
            </a:pPr>
            <a:endParaRPr lang="fa-IR" sz="2800" dirty="0" smtClean="0">
              <a:cs typeface="B Lotus" panose="00000400000000000000" pitchFamily="2" charset="-78"/>
            </a:endParaRPr>
          </a:p>
          <a:p>
            <a:pPr lvl="0" algn="r" rtl="1">
              <a:lnSpc>
                <a:spcPct val="90000"/>
              </a:lnSpc>
              <a:spcBef>
                <a:spcPct val="0"/>
              </a:spcBef>
              <a:defRPr/>
            </a:pPr>
            <a:r>
              <a:rPr lang="fa-IR" sz="2800" b="1" dirty="0" smtClean="0">
                <a:cs typeface="B Lotus" panose="00000400000000000000" pitchFamily="2" charset="-78"/>
              </a:rPr>
              <a:t>8- ضرورت جهاد:</a:t>
            </a:r>
            <a:endParaRPr lang="fa-IR" sz="2800" dirty="0" smtClean="0">
              <a:cs typeface="B Lotus" panose="00000400000000000000" pitchFamily="2" charset="-78"/>
            </a:endParaRPr>
          </a:p>
          <a:p>
            <a:pPr lvl="0" algn="r" rtl="1">
              <a:lnSpc>
                <a:spcPct val="90000"/>
              </a:lnSpc>
              <a:spcBef>
                <a:spcPct val="0"/>
              </a:spcBef>
              <a:defRPr/>
            </a:pPr>
            <a:r>
              <a:rPr lang="fa-IR" sz="2800" dirty="0" smtClean="0">
                <a:cs typeface="B Lotus" panose="00000400000000000000" pitchFamily="2" charset="-78"/>
              </a:rPr>
              <a:t> (ازبعدفطری،عقلی،مکتبی)</a:t>
            </a:r>
          </a:p>
          <a:p>
            <a:pPr lvl="0" algn="r" rtl="1">
              <a:lnSpc>
                <a:spcPct val="90000"/>
              </a:lnSpc>
              <a:spcBef>
                <a:spcPct val="0"/>
              </a:spcBef>
              <a:defRPr/>
            </a:pPr>
            <a:endParaRPr lang="fa-IR" sz="2800" dirty="0" smtClean="0">
              <a:cs typeface="B Lotus" panose="00000400000000000000" pitchFamily="2" charset="-78"/>
            </a:endParaRPr>
          </a:p>
          <a:p>
            <a:pPr lvl="0" algn="r" rtl="1">
              <a:lnSpc>
                <a:spcPct val="90000"/>
              </a:lnSpc>
              <a:spcBef>
                <a:spcPct val="0"/>
              </a:spcBef>
              <a:defRPr/>
            </a:pPr>
            <a:r>
              <a:rPr lang="fa-IR" sz="2800" b="1" dirty="0" smtClean="0">
                <a:cs typeface="B Lotus" panose="00000400000000000000" pitchFamily="2" charset="-78"/>
              </a:rPr>
              <a:t> 9- جهادازمنظرروایات</a:t>
            </a:r>
          </a:p>
          <a:p>
            <a:pPr lvl="0" algn="r" rtl="1">
              <a:lnSpc>
                <a:spcPct val="90000"/>
              </a:lnSpc>
              <a:spcBef>
                <a:spcPct val="0"/>
              </a:spcBef>
              <a:defRPr/>
            </a:pPr>
            <a:endParaRPr lang="fa-IR" sz="2800" b="1" dirty="0" smtClean="0">
              <a:cs typeface="B Lotus" panose="00000400000000000000" pitchFamily="2" charset="-78"/>
            </a:endParaRPr>
          </a:p>
          <a:p>
            <a:pPr lvl="0" algn="r" rtl="1">
              <a:lnSpc>
                <a:spcPct val="90000"/>
              </a:lnSpc>
              <a:spcBef>
                <a:spcPct val="0"/>
              </a:spcBef>
              <a:defRPr/>
            </a:pPr>
            <a:r>
              <a:rPr lang="fa-IR" sz="2800" b="1" dirty="0" smtClean="0">
                <a:cs typeface="B Lotus" panose="00000400000000000000" pitchFamily="2" charset="-78"/>
              </a:rPr>
              <a:t>10- اهداف جهاد</a:t>
            </a:r>
          </a:p>
          <a:p>
            <a:pPr lvl="0" algn="r" rtl="1">
              <a:lnSpc>
                <a:spcPct val="90000"/>
              </a:lnSpc>
              <a:spcBef>
                <a:spcPct val="0"/>
              </a:spcBef>
              <a:defRPr/>
            </a:pPr>
            <a:r>
              <a:rPr lang="fa-IR" sz="2800" dirty="0" smtClean="0">
                <a:cs typeface="B Lotus" panose="00000400000000000000" pitchFamily="2" charset="-78"/>
              </a:rPr>
              <a:t>براندازی شرک وبرداشتن موانع تحقق ارزشهای اسلام</a:t>
            </a:r>
          </a:p>
          <a:p>
            <a:pPr lvl="0" algn="r" rtl="1">
              <a:lnSpc>
                <a:spcPct val="90000"/>
              </a:lnSpc>
              <a:spcBef>
                <a:spcPct val="0"/>
              </a:spcBef>
              <a:defRPr/>
            </a:pPr>
            <a:r>
              <a:rPr lang="fa-IR" sz="2800" dirty="0" smtClean="0">
                <a:cs typeface="B Lotus" panose="00000400000000000000" pitchFamily="2" charset="-78"/>
              </a:rPr>
              <a:t>مبارزه باتبهکاران وگمراه کنندگان</a:t>
            </a:r>
          </a:p>
          <a:p>
            <a:pPr lvl="0" algn="r" rtl="1">
              <a:lnSpc>
                <a:spcPct val="90000"/>
              </a:lnSpc>
              <a:spcBef>
                <a:spcPct val="0"/>
              </a:spcBef>
              <a:defRPr/>
            </a:pPr>
            <a:r>
              <a:rPr lang="fa-IR" sz="2800" dirty="0" smtClean="0">
                <a:cs typeface="B Lotus" panose="00000400000000000000" pitchFamily="2" charset="-78"/>
              </a:rPr>
              <a:t>پاسداری ازنظام وارزشهای الهی</a:t>
            </a:r>
          </a:p>
          <a:p>
            <a:pPr lvl="0" algn="r" rtl="1">
              <a:lnSpc>
                <a:spcPct val="90000"/>
              </a:lnSpc>
              <a:spcBef>
                <a:spcPct val="0"/>
              </a:spcBef>
              <a:defRPr/>
            </a:pPr>
            <a:r>
              <a:rPr lang="fa-IR" sz="2800" dirty="0" smtClean="0">
                <a:cs typeface="B Lotus" panose="00000400000000000000" pitchFamily="2" charset="-78"/>
              </a:rPr>
              <a:t>دفاع ازمرزها</a:t>
            </a:r>
          </a:p>
          <a:p>
            <a:pPr lvl="0" algn="r" rtl="1">
              <a:lnSpc>
                <a:spcPct val="90000"/>
              </a:lnSpc>
              <a:spcBef>
                <a:spcPct val="0"/>
              </a:spcBef>
              <a:defRPr/>
            </a:pPr>
            <a:endParaRPr lang="fa-IR" sz="2800" dirty="0" smtClean="0">
              <a:cs typeface="B Lotus" panose="00000400000000000000" pitchFamily="2" charset="-78"/>
            </a:endParaRPr>
          </a:p>
          <a:p>
            <a:pPr lvl="0" algn="r" rtl="1">
              <a:lnSpc>
                <a:spcPct val="90000"/>
              </a:lnSpc>
              <a:spcBef>
                <a:spcPct val="0"/>
              </a:spcBef>
              <a:defRPr/>
            </a:pPr>
            <a:endParaRPr lang="fa-IR" sz="2800" dirty="0" smtClean="0">
              <a:cs typeface="B Lotus" panose="00000400000000000000" pitchFamily="2" charset="-78"/>
            </a:endParaRPr>
          </a:p>
          <a:p>
            <a:pPr lvl="0" algn="r" rtl="1">
              <a:lnSpc>
                <a:spcPct val="90000"/>
              </a:lnSpc>
              <a:spcBef>
                <a:spcPct val="0"/>
              </a:spcBef>
              <a:defRPr/>
            </a:pPr>
            <a:endParaRPr lang="fa-IR" sz="2800" dirty="0" smtClean="0">
              <a:cs typeface="B Lotus" panose="00000400000000000000" pitchFamily="2" charset="-78"/>
            </a:endParaRPr>
          </a:p>
          <a:p>
            <a:pPr lvl="0" algn="r" rtl="1">
              <a:lnSpc>
                <a:spcPct val="90000"/>
              </a:lnSpc>
              <a:spcBef>
                <a:spcPct val="0"/>
              </a:spcBef>
              <a:defRPr/>
            </a:pPr>
            <a:endParaRPr lang="fa-IR" sz="2800" dirty="0" smtClean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4460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3"/>
          <p:cNvSpPr>
            <a:spLocks noGrp="1"/>
          </p:cNvSpPr>
          <p:nvPr>
            <p:ph type="ctrTitle"/>
          </p:nvPr>
        </p:nvSpPr>
        <p:spPr>
          <a:xfrm>
            <a:off x="416859" y="4437529"/>
            <a:ext cx="11483787" cy="927847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sz="3100" b="1" dirty="0" smtClean="0">
                <a:cs typeface="B Lotus" pitchFamily="2" charset="-78"/>
              </a:rPr>
              <a:t/>
            </a:r>
            <a:br>
              <a:rPr lang="fa-IR" sz="3100" b="1" dirty="0" smtClean="0">
                <a:cs typeface="B Lotus" pitchFamily="2" charset="-78"/>
              </a:rPr>
            </a:br>
            <a:r>
              <a:rPr lang="fa-IR" sz="3100" b="1" dirty="0" smtClean="0">
                <a:cs typeface="B Lotus" pitchFamily="2" charset="-78"/>
              </a:rPr>
              <a:t/>
            </a:r>
            <a:br>
              <a:rPr lang="fa-IR" sz="3100" b="1" dirty="0" smtClean="0">
                <a:cs typeface="B Lotus" pitchFamily="2" charset="-78"/>
              </a:rPr>
            </a:br>
            <a:r>
              <a:rPr lang="fa-IR" sz="3100" b="1" dirty="0" smtClean="0">
                <a:cs typeface="B Lotus" pitchFamily="2" charset="-78"/>
              </a:rPr>
              <a:t/>
            </a:r>
            <a:br>
              <a:rPr lang="fa-IR" sz="3100" b="1" dirty="0" smtClean="0">
                <a:cs typeface="B Lotus" pitchFamily="2" charset="-78"/>
              </a:rPr>
            </a:br>
            <a:r>
              <a:rPr lang="fa-IR" sz="3100" b="1" dirty="0" smtClean="0">
                <a:cs typeface="B Lotus" pitchFamily="2" charset="-78"/>
              </a:rPr>
              <a:t/>
            </a:r>
            <a:br>
              <a:rPr lang="fa-IR" sz="3100" b="1" dirty="0" smtClean="0">
                <a:cs typeface="B Lotus" pitchFamily="2" charset="-78"/>
              </a:rPr>
            </a:br>
            <a:r>
              <a:rPr lang="fa-IR" sz="3100" b="1" dirty="0" smtClean="0">
                <a:cs typeface="B Lotus" pitchFamily="2" charset="-78"/>
              </a:rPr>
              <a:t/>
            </a:r>
            <a:br>
              <a:rPr lang="fa-IR" sz="3100" b="1" dirty="0" smtClean="0">
                <a:cs typeface="B Lotus" pitchFamily="2" charset="-78"/>
              </a:rPr>
            </a:br>
            <a:r>
              <a:rPr lang="fa-IR" sz="3100" b="1" dirty="0" smtClean="0">
                <a:cs typeface="B Lotus" pitchFamily="2" charset="-78"/>
              </a:rPr>
              <a:t/>
            </a:r>
            <a:br>
              <a:rPr lang="fa-IR" sz="3100" b="1" dirty="0" smtClean="0">
                <a:cs typeface="B Lotus" pitchFamily="2" charset="-78"/>
              </a:rPr>
            </a:br>
            <a:r>
              <a:rPr lang="fa-IR" sz="3100" b="1" dirty="0" smtClean="0">
                <a:cs typeface="B Lotus" pitchFamily="2" charset="-78"/>
              </a:rPr>
              <a:t/>
            </a:r>
            <a:br>
              <a:rPr lang="fa-IR" sz="3100" b="1" dirty="0" smtClean="0">
                <a:cs typeface="B Lotus" pitchFamily="2" charset="-78"/>
              </a:rPr>
            </a:br>
            <a:r>
              <a:rPr lang="fa-IR" b="1" dirty="0" smtClean="0">
                <a:solidFill>
                  <a:srgbClr val="0070C0"/>
                </a:solidFill>
                <a:cs typeface="B Traffic" pitchFamily="2" charset="-78"/>
              </a:rPr>
              <a:t/>
            </a:r>
            <a:br>
              <a:rPr lang="fa-IR" b="1" dirty="0" smtClean="0">
                <a:solidFill>
                  <a:srgbClr val="0070C0"/>
                </a:solidFill>
                <a:cs typeface="B Traffic" pitchFamily="2" charset="-78"/>
              </a:rPr>
            </a:br>
            <a:r>
              <a:rPr lang="en-US" dirty="0" smtClean="0"/>
              <a:t> </a:t>
            </a:r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sz="3100" b="1" dirty="0" smtClean="0">
                <a:cs typeface="B Lotus" pitchFamily="2" charset="-78"/>
              </a:rPr>
              <a:t> </a:t>
            </a:r>
            <a:r>
              <a:rPr lang="fa-IR" sz="3100" dirty="0" smtClean="0">
                <a:cs typeface="B Lotus" pitchFamily="2" charset="-78"/>
              </a:rPr>
              <a:t/>
            </a:r>
            <a:br>
              <a:rPr lang="fa-IR" sz="3100" dirty="0" smtClean="0">
                <a:cs typeface="B Lotus" pitchFamily="2" charset="-78"/>
              </a:rPr>
            </a:br>
            <a:endParaRPr lang="en-US" sz="3100" dirty="0">
              <a:cs typeface="B Lotus" pitchFamily="2" charset="-78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640976" y="349623"/>
            <a:ext cx="1155102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B Lotus" pitchFamily="2" charset="-78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a-IR" sz="2800" b="1" dirty="0" smtClean="0">
              <a:latin typeface="Calibri" pitchFamily="34" charset="0"/>
              <a:ea typeface="Calibri" pitchFamily="34" charset="0"/>
              <a:cs typeface="B Lotus" pitchFamily="2" charset="-78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B Lotus" pitchFamily="2" charset="-78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a-IR" sz="2800" b="1" dirty="0" smtClean="0">
              <a:latin typeface="Calibri" pitchFamily="34" charset="0"/>
              <a:ea typeface="Calibri" pitchFamily="34" charset="0"/>
              <a:cs typeface="B Lotus" pitchFamily="2" charset="-78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506506" y="551329"/>
            <a:ext cx="116854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6176" y="174812"/>
            <a:ext cx="11577918" cy="6612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>
              <a:lnSpc>
                <a:spcPct val="90000"/>
              </a:lnSpc>
              <a:spcBef>
                <a:spcPct val="0"/>
              </a:spcBef>
              <a:defRPr/>
            </a:pPr>
            <a:r>
              <a:rPr lang="fa-IR" sz="2800" b="1" dirty="0" smtClean="0">
                <a:cs typeface="B Lotus" panose="00000400000000000000" pitchFamily="2" charset="-78"/>
              </a:rPr>
              <a:t>11- ویژگیهای جهاد:</a:t>
            </a:r>
          </a:p>
          <a:p>
            <a:pPr lvl="0" algn="r" rtl="1">
              <a:lnSpc>
                <a:spcPct val="90000"/>
              </a:lnSpc>
              <a:spcBef>
                <a:spcPct val="0"/>
              </a:spcBef>
              <a:defRPr/>
            </a:pPr>
            <a:r>
              <a:rPr lang="fa-IR" sz="2800" dirty="0" smtClean="0">
                <a:cs typeface="B Lotus" panose="00000400000000000000" pitchFamily="2" charset="-78"/>
              </a:rPr>
              <a:t>درراه خدابودن- رعایت عدالت- حفظ ارزشهای انسانی</a:t>
            </a:r>
          </a:p>
          <a:p>
            <a:pPr lvl="0" algn="r" rtl="1">
              <a:lnSpc>
                <a:spcPct val="90000"/>
              </a:lnSpc>
              <a:spcBef>
                <a:spcPct val="0"/>
              </a:spcBef>
              <a:defRPr/>
            </a:pPr>
            <a:endParaRPr lang="fa-IR" sz="2800" dirty="0" smtClean="0">
              <a:cs typeface="B Lotus" panose="00000400000000000000" pitchFamily="2" charset="-78"/>
            </a:endParaRPr>
          </a:p>
          <a:p>
            <a:pPr lvl="0" algn="r" rtl="1">
              <a:lnSpc>
                <a:spcPct val="90000"/>
              </a:lnSpc>
              <a:spcBef>
                <a:spcPct val="0"/>
              </a:spcBef>
              <a:defRPr/>
            </a:pPr>
            <a:r>
              <a:rPr lang="fa-IR" sz="2800" b="1" dirty="0" smtClean="0">
                <a:cs typeface="B Lotus" panose="00000400000000000000" pitchFamily="2" charset="-78"/>
              </a:rPr>
              <a:t>12- انواع جهاد:</a:t>
            </a:r>
          </a:p>
          <a:p>
            <a:pPr lvl="0" algn="r" rtl="1">
              <a:lnSpc>
                <a:spcPct val="90000"/>
              </a:lnSpc>
              <a:spcBef>
                <a:spcPct val="0"/>
              </a:spcBef>
              <a:defRPr/>
            </a:pPr>
            <a:r>
              <a:rPr lang="fa-IR" sz="2800" dirty="0" smtClean="0">
                <a:cs typeface="B Lotus" panose="00000400000000000000" pitchFamily="2" charset="-78"/>
              </a:rPr>
              <a:t>جهاددفاعی- جهادابتدایی- جهاداکبر- جهاداصغر- جهادفرهنگی- جهاداقتصادی- جهادسیاسی</a:t>
            </a:r>
          </a:p>
          <a:p>
            <a:pPr lvl="0" algn="r" rtl="1">
              <a:lnSpc>
                <a:spcPct val="90000"/>
              </a:lnSpc>
              <a:spcBef>
                <a:spcPct val="0"/>
              </a:spcBef>
              <a:defRPr/>
            </a:pPr>
            <a:endParaRPr lang="fa-IR" sz="2800" dirty="0" smtClean="0">
              <a:cs typeface="B Lotus" panose="00000400000000000000" pitchFamily="2" charset="-78"/>
            </a:endParaRPr>
          </a:p>
          <a:p>
            <a:pPr lvl="0" algn="r" rtl="1">
              <a:lnSpc>
                <a:spcPct val="90000"/>
              </a:lnSpc>
              <a:spcBef>
                <a:spcPct val="0"/>
              </a:spcBef>
              <a:defRPr/>
            </a:pPr>
            <a:r>
              <a:rPr lang="fa-IR" sz="2800" b="1" dirty="0" smtClean="0">
                <a:cs typeface="B Lotus" panose="00000400000000000000" pitchFamily="2" charset="-78"/>
              </a:rPr>
              <a:t>13- جهاددفاعی</a:t>
            </a:r>
          </a:p>
          <a:p>
            <a:pPr lvl="0" algn="r" rtl="1">
              <a:lnSpc>
                <a:spcPct val="90000"/>
              </a:lnSpc>
              <a:spcBef>
                <a:spcPct val="0"/>
              </a:spcBef>
              <a:defRPr/>
            </a:pPr>
            <a:endParaRPr lang="fa-IR" sz="2800" b="1" dirty="0" smtClean="0">
              <a:cs typeface="B Lotus" panose="00000400000000000000" pitchFamily="2" charset="-78"/>
            </a:endParaRPr>
          </a:p>
          <a:p>
            <a:pPr lvl="0" algn="r" rtl="1">
              <a:lnSpc>
                <a:spcPct val="90000"/>
              </a:lnSpc>
              <a:spcBef>
                <a:spcPct val="0"/>
              </a:spcBef>
              <a:defRPr/>
            </a:pPr>
            <a:r>
              <a:rPr lang="fa-IR" sz="2400" b="1" dirty="0" smtClean="0">
                <a:cs typeface="B Lotus" panose="00000400000000000000" pitchFamily="2" charset="-78"/>
              </a:rPr>
              <a:t>ضرورت واهمیت جهاددفاعی</a:t>
            </a:r>
          </a:p>
          <a:p>
            <a:pPr lvl="0" algn="r" rtl="1">
              <a:lnSpc>
                <a:spcPct val="90000"/>
              </a:lnSpc>
              <a:spcBef>
                <a:spcPct val="0"/>
              </a:spcBef>
              <a:defRPr/>
            </a:pPr>
            <a:endParaRPr lang="fa-IR" sz="2400" b="1" dirty="0" smtClean="0">
              <a:cs typeface="B Lotus" panose="00000400000000000000" pitchFamily="2" charset="-78"/>
            </a:endParaRPr>
          </a:p>
          <a:p>
            <a:pPr lvl="0" algn="r" rtl="1">
              <a:lnSpc>
                <a:spcPct val="90000"/>
              </a:lnSpc>
              <a:spcBef>
                <a:spcPct val="0"/>
              </a:spcBef>
              <a:defRPr/>
            </a:pPr>
            <a:r>
              <a:rPr lang="fa-IR" sz="2400" b="1" dirty="0" smtClean="0">
                <a:cs typeface="B Lotus" panose="00000400000000000000" pitchFamily="2" charset="-78"/>
              </a:rPr>
              <a:t>اهداف جهاددفاع</a:t>
            </a:r>
            <a:r>
              <a:rPr lang="fa-IR" sz="2400" b="1" dirty="0" smtClean="0">
                <a:cs typeface="B Lotus" panose="00000400000000000000" pitchFamily="2" charset="-78"/>
                <a:sym typeface="Wingdings" pitchFamily="2" charset="2"/>
              </a:rPr>
              <a:t>ی: </a:t>
            </a:r>
            <a:r>
              <a:rPr lang="fa-IR" sz="2400" dirty="0" smtClean="0">
                <a:cs typeface="B Lotus" panose="00000400000000000000" pitchFamily="2" charset="-78"/>
                <a:sym typeface="Wingdings" pitchFamily="2" charset="2"/>
              </a:rPr>
              <a:t>(حفظ کیان وموجودیت کشور- دفع تجاوز- فراهم ساختن امنیت- مبارزه باگمراهی)</a:t>
            </a:r>
          </a:p>
          <a:p>
            <a:pPr lvl="0" algn="r" rtl="1">
              <a:lnSpc>
                <a:spcPct val="90000"/>
              </a:lnSpc>
              <a:spcBef>
                <a:spcPct val="0"/>
              </a:spcBef>
              <a:defRPr/>
            </a:pPr>
            <a:endParaRPr lang="fa-IR" sz="2400" dirty="0" smtClean="0">
              <a:cs typeface="B Lotus" panose="00000400000000000000" pitchFamily="2" charset="-78"/>
            </a:endParaRPr>
          </a:p>
          <a:p>
            <a:pPr lvl="0" algn="r" rtl="1">
              <a:lnSpc>
                <a:spcPct val="90000"/>
              </a:lnSpc>
              <a:spcBef>
                <a:spcPct val="0"/>
              </a:spcBef>
              <a:defRPr/>
            </a:pPr>
            <a:r>
              <a:rPr lang="fa-IR" sz="2400" b="1" dirty="0" smtClean="0">
                <a:cs typeface="B Lotus" panose="00000400000000000000" pitchFamily="2" charset="-78"/>
              </a:rPr>
              <a:t>دفاع ازدیدگاه قرآن</a:t>
            </a:r>
          </a:p>
          <a:p>
            <a:pPr lvl="0" algn="r" rtl="1">
              <a:lnSpc>
                <a:spcPct val="90000"/>
              </a:lnSpc>
              <a:spcBef>
                <a:spcPct val="0"/>
              </a:spcBef>
              <a:defRPr/>
            </a:pPr>
            <a:endParaRPr lang="fa-IR" sz="2400" b="1" dirty="0" smtClean="0">
              <a:cs typeface="B Lotus" panose="00000400000000000000" pitchFamily="2" charset="-78"/>
            </a:endParaRPr>
          </a:p>
          <a:p>
            <a:pPr lvl="0" algn="r" rtl="1">
              <a:lnSpc>
                <a:spcPct val="90000"/>
              </a:lnSpc>
              <a:spcBef>
                <a:spcPct val="0"/>
              </a:spcBef>
              <a:defRPr/>
            </a:pPr>
            <a:r>
              <a:rPr lang="fa-IR" sz="2400" b="1" dirty="0" smtClean="0">
                <a:cs typeface="B Lotus" panose="00000400000000000000" pitchFamily="2" charset="-78"/>
              </a:rPr>
              <a:t>جهاددفاعی ازدیدگاه روایات</a:t>
            </a:r>
          </a:p>
          <a:p>
            <a:pPr lvl="0" algn="r" rtl="1">
              <a:lnSpc>
                <a:spcPct val="90000"/>
              </a:lnSpc>
              <a:spcBef>
                <a:spcPct val="0"/>
              </a:spcBef>
              <a:defRPr/>
            </a:pPr>
            <a:endParaRPr lang="fa-IR" sz="2400" b="1" dirty="0" smtClean="0">
              <a:cs typeface="B Lotus" panose="00000400000000000000" pitchFamily="2" charset="-78"/>
            </a:endParaRPr>
          </a:p>
          <a:p>
            <a:pPr lvl="0" algn="r" rtl="1">
              <a:lnSpc>
                <a:spcPct val="90000"/>
              </a:lnSpc>
              <a:spcBef>
                <a:spcPct val="0"/>
              </a:spcBef>
              <a:defRPr/>
            </a:pPr>
            <a:r>
              <a:rPr lang="fa-IR" sz="2400" b="1" dirty="0" smtClean="0">
                <a:cs typeface="B Lotus" panose="00000400000000000000" pitchFamily="2" charset="-78"/>
              </a:rPr>
              <a:t>شرایط جهاددفاعی:</a:t>
            </a:r>
            <a:r>
              <a:rPr lang="fa-IR" sz="2400" dirty="0" smtClean="0">
                <a:cs typeface="B Lotus" panose="00000400000000000000" pitchFamily="2" charset="-78"/>
              </a:rPr>
              <a:t> </a:t>
            </a:r>
          </a:p>
          <a:p>
            <a:pPr lvl="0" algn="r" rtl="1">
              <a:lnSpc>
                <a:spcPct val="90000"/>
              </a:lnSpc>
              <a:spcBef>
                <a:spcPct val="0"/>
              </a:spcBef>
              <a:defRPr/>
            </a:pPr>
            <a:r>
              <a:rPr lang="fa-IR" sz="2400" dirty="0" smtClean="0">
                <a:cs typeface="B Lotus" panose="00000400000000000000" pitchFamily="2" charset="-78"/>
              </a:rPr>
              <a:t>درصورتیکه اسلام به خطرافتد-مرزهای کشوراسلامی موردتجاوز قرارگیرد</a:t>
            </a:r>
            <a:endParaRPr lang="fa-IR" sz="2400" b="1" dirty="0" smtClean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4460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93193"/>
            <a:ext cx="9144000" cy="2038727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fa-IR" sz="2800" b="1" dirty="0" smtClean="0">
                <a:cs typeface="B Lotus" panose="00000400000000000000" pitchFamily="2" charset="-78"/>
              </a:rPr>
              <a:t>پایان </a:t>
            </a:r>
            <a:r>
              <a:rPr lang="fa-IR" sz="2800" b="1" smtClean="0">
                <a:cs typeface="B Lotus" panose="00000400000000000000" pitchFamily="2" charset="-78"/>
              </a:rPr>
              <a:t>جلسه اول</a:t>
            </a:r>
            <a:r>
              <a:rPr lang="fa-IR" sz="2800" b="1" dirty="0">
                <a:cs typeface="B Lotus" panose="00000400000000000000" pitchFamily="2" charset="-78"/>
              </a:rPr>
              <a:t/>
            </a:r>
            <a:br>
              <a:rPr lang="fa-IR" sz="2800" b="1" dirty="0">
                <a:cs typeface="B Lotus" panose="00000400000000000000" pitchFamily="2" charset="-78"/>
              </a:rPr>
            </a:br>
            <a:r>
              <a:rPr lang="fa-IR" sz="2800" b="1" dirty="0" smtClean="0">
                <a:cs typeface="B Lotus" panose="00000400000000000000" pitchFamily="2" charset="-78"/>
              </a:rPr>
              <a:t/>
            </a:r>
            <a:br>
              <a:rPr lang="fa-IR" sz="2800" b="1" dirty="0" smtClean="0">
                <a:cs typeface="B Lotus" panose="00000400000000000000" pitchFamily="2" charset="-78"/>
              </a:rPr>
            </a:br>
            <a:r>
              <a:rPr lang="fa-IR" sz="2800" b="1" dirty="0" smtClean="0">
                <a:cs typeface="B Lotus" panose="00000400000000000000" pitchFamily="2" charset="-78"/>
              </a:rPr>
              <a:t>سالم وتندرست باشید</a:t>
            </a:r>
            <a:endParaRPr lang="en-US" sz="2800" b="1" dirty="0">
              <a:cs typeface="B Lotus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524000" y="5257799"/>
            <a:ext cx="9144000" cy="1400577"/>
          </a:xfrm>
        </p:spPr>
        <p:txBody>
          <a:bodyPr/>
          <a:lstStyle/>
          <a:p>
            <a:endParaRPr lang="fa-IR" dirty="0" smtClean="0"/>
          </a:p>
          <a:p>
            <a:endParaRPr lang="fa-I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65409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346</Words>
  <Application>Microsoft Office PowerPoint</Application>
  <PresentationFormat>Custom</PresentationFormat>
  <Paragraphs>86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  گروه عمومی  آموزشکده قدسیه ساری    درس ارزشهای دفاع مقدس   جلسه اول    مدرس: مهرانگیز خادملو </vt:lpstr>
      <vt:lpstr>Slide 2</vt:lpstr>
      <vt:lpstr>Slide 3</vt:lpstr>
      <vt:lpstr>    </vt:lpstr>
      <vt:lpstr>     </vt:lpstr>
      <vt:lpstr>             </vt:lpstr>
      <vt:lpstr>پایان جلسه اول  سالم وتندرست باشید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گروه تربیت کودک   آموزشکده قدسیه ساری    درس برنامه ریزی پیش ازدبستان   مدرس: مهرانگیز خادملو</dc:title>
  <dc:creator>M KH</dc:creator>
  <cp:lastModifiedBy>M KH</cp:lastModifiedBy>
  <cp:revision>95</cp:revision>
  <dcterms:created xsi:type="dcterms:W3CDTF">2020-03-06T13:05:04Z</dcterms:created>
  <dcterms:modified xsi:type="dcterms:W3CDTF">2020-03-08T10:50:04Z</dcterms:modified>
</cp:coreProperties>
</file>