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63"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774" autoAdjust="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BDC069-7AF9-492C-ACE3-4BFD727EB8A8}"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6854AE74-D8B0-4E2D-A4AE-921E8D5CC46C}">
      <dgm:prSet phldrT="[Text]" custT="1"/>
      <dgm:spPr/>
      <dgm:t>
        <a:bodyPr/>
        <a:lstStyle/>
        <a:p>
          <a:r>
            <a:rPr lang="fa-IR" sz="2400" dirty="0" smtClean="0">
              <a:cs typeface="B Lotus" pitchFamily="2" charset="-78"/>
            </a:rPr>
            <a:t>خودشکوفایی</a:t>
          </a:r>
          <a:endParaRPr lang="en-US" sz="2400" dirty="0">
            <a:cs typeface="B Lotus" pitchFamily="2" charset="-78"/>
          </a:endParaRPr>
        </a:p>
      </dgm:t>
    </dgm:pt>
    <dgm:pt modelId="{55A49B6D-5196-4FE4-9BAC-9AEB33B378F3}" type="parTrans" cxnId="{A83D0A96-C192-4FBA-A3C5-332AC6890D64}">
      <dgm:prSet/>
      <dgm:spPr/>
      <dgm:t>
        <a:bodyPr/>
        <a:lstStyle/>
        <a:p>
          <a:endParaRPr lang="en-US"/>
        </a:p>
      </dgm:t>
    </dgm:pt>
    <dgm:pt modelId="{0E9F7A55-7D89-49A3-9E59-3FFF1E5C6018}" type="sibTrans" cxnId="{A83D0A96-C192-4FBA-A3C5-332AC6890D64}">
      <dgm:prSet/>
      <dgm:spPr/>
      <dgm:t>
        <a:bodyPr/>
        <a:lstStyle/>
        <a:p>
          <a:endParaRPr lang="en-US"/>
        </a:p>
      </dgm:t>
    </dgm:pt>
    <dgm:pt modelId="{C34ADF64-E255-4724-BEA6-F6B3B63EF7E8}">
      <dgm:prSet phldrT="[Text]" custT="1"/>
      <dgm:spPr/>
      <dgm:t>
        <a:bodyPr/>
        <a:lstStyle/>
        <a:p>
          <a:r>
            <a:rPr lang="fa-IR" sz="2000" dirty="0" smtClean="0">
              <a:cs typeface="B Lotus" pitchFamily="2" charset="-78"/>
            </a:rPr>
            <a:t>امنیت</a:t>
          </a:r>
          <a:endParaRPr lang="en-US" sz="2000" dirty="0">
            <a:cs typeface="B Lotus" pitchFamily="2" charset="-78"/>
          </a:endParaRPr>
        </a:p>
      </dgm:t>
    </dgm:pt>
    <dgm:pt modelId="{5523814B-3E07-4512-970E-B5262070F31B}" type="parTrans" cxnId="{498143D2-14C3-436B-96CE-30087CB41349}">
      <dgm:prSet/>
      <dgm:spPr/>
      <dgm:t>
        <a:bodyPr/>
        <a:lstStyle/>
        <a:p>
          <a:endParaRPr lang="en-US"/>
        </a:p>
      </dgm:t>
    </dgm:pt>
    <dgm:pt modelId="{AB88A113-A18A-44C8-90DC-6EDFEBC49DCE}" type="sibTrans" cxnId="{498143D2-14C3-436B-96CE-30087CB41349}">
      <dgm:prSet/>
      <dgm:spPr/>
      <dgm:t>
        <a:bodyPr/>
        <a:lstStyle/>
        <a:p>
          <a:endParaRPr lang="en-US"/>
        </a:p>
      </dgm:t>
    </dgm:pt>
    <dgm:pt modelId="{0B4B9CB5-3280-49A4-9CA6-821E30C56864}">
      <dgm:prSet phldrT="[Text]" custT="1"/>
      <dgm:spPr/>
      <dgm:t>
        <a:bodyPr/>
        <a:lstStyle/>
        <a:p>
          <a:r>
            <a:rPr lang="fa-IR" sz="2000" dirty="0" smtClean="0">
              <a:cs typeface="B Lotus" pitchFamily="2" charset="-78"/>
            </a:rPr>
            <a:t>زیستی</a:t>
          </a:r>
          <a:endParaRPr lang="en-US" sz="2000" dirty="0">
            <a:cs typeface="B Lotus" pitchFamily="2" charset="-78"/>
          </a:endParaRPr>
        </a:p>
      </dgm:t>
    </dgm:pt>
    <dgm:pt modelId="{F95FA274-6399-4FE8-A943-04A08B0D6A01}" type="parTrans" cxnId="{F3350642-FA40-4E15-B7D9-296E051D88CC}">
      <dgm:prSet/>
      <dgm:spPr/>
      <dgm:t>
        <a:bodyPr/>
        <a:lstStyle/>
        <a:p>
          <a:endParaRPr lang="en-US"/>
        </a:p>
      </dgm:t>
    </dgm:pt>
    <dgm:pt modelId="{E5114420-D6ED-478B-9306-76CE1AC6BC6C}" type="sibTrans" cxnId="{F3350642-FA40-4E15-B7D9-296E051D88CC}">
      <dgm:prSet/>
      <dgm:spPr/>
      <dgm:t>
        <a:bodyPr/>
        <a:lstStyle/>
        <a:p>
          <a:endParaRPr lang="en-US"/>
        </a:p>
      </dgm:t>
    </dgm:pt>
    <dgm:pt modelId="{98907271-54F7-4BB5-A3B8-C0574F04FE8B}">
      <dgm:prSet phldrT="[Text]" custT="1"/>
      <dgm:spPr/>
      <dgm:t>
        <a:bodyPr/>
        <a:lstStyle/>
        <a:p>
          <a:r>
            <a:rPr lang="fa-IR" sz="1500" dirty="0" smtClean="0"/>
            <a:t>ا</a:t>
          </a:r>
          <a:r>
            <a:rPr lang="fa-IR" sz="2000" dirty="0" smtClean="0">
              <a:cs typeface="B Lotus" pitchFamily="2" charset="-78"/>
            </a:rPr>
            <a:t>جتماعی</a:t>
          </a:r>
          <a:endParaRPr lang="en-US" sz="2000" dirty="0">
            <a:cs typeface="B Lotus" pitchFamily="2" charset="-78"/>
          </a:endParaRPr>
        </a:p>
      </dgm:t>
    </dgm:pt>
    <dgm:pt modelId="{0EE393B3-B8F4-4D53-A50B-300B4E58766E}" type="sibTrans" cxnId="{E4F0B73A-9131-45E4-98EA-E817BB6EDECA}">
      <dgm:prSet/>
      <dgm:spPr/>
      <dgm:t>
        <a:bodyPr/>
        <a:lstStyle/>
        <a:p>
          <a:endParaRPr lang="en-US"/>
        </a:p>
      </dgm:t>
    </dgm:pt>
    <dgm:pt modelId="{702FABC4-22C1-42C1-B64F-DF3346D20AF1}" type="parTrans" cxnId="{E4F0B73A-9131-45E4-98EA-E817BB6EDECA}">
      <dgm:prSet/>
      <dgm:spPr/>
      <dgm:t>
        <a:bodyPr/>
        <a:lstStyle/>
        <a:p>
          <a:endParaRPr lang="en-US"/>
        </a:p>
      </dgm:t>
    </dgm:pt>
    <dgm:pt modelId="{A06E52A1-8DFD-4DA6-BC4A-17E9420C8E1B}">
      <dgm:prSet phldrT="[Text]" custT="1"/>
      <dgm:spPr/>
      <dgm:t>
        <a:bodyPr/>
        <a:lstStyle/>
        <a:p>
          <a:r>
            <a:rPr lang="fa-IR" sz="1200" dirty="0" smtClean="0"/>
            <a:t>ا</a:t>
          </a:r>
          <a:r>
            <a:rPr lang="fa-IR" sz="2000" dirty="0" smtClean="0">
              <a:cs typeface="B Lotus" pitchFamily="2" charset="-78"/>
            </a:rPr>
            <a:t>حترام</a:t>
          </a:r>
          <a:endParaRPr lang="en-US" sz="2000" dirty="0">
            <a:cs typeface="B Lotus" pitchFamily="2" charset="-78"/>
          </a:endParaRPr>
        </a:p>
      </dgm:t>
    </dgm:pt>
    <dgm:pt modelId="{B243324C-898F-480C-AAF3-211495307CEF}" type="sibTrans" cxnId="{C9EF1B77-50ED-44DF-98B5-0BEB15D4FD9B}">
      <dgm:prSet/>
      <dgm:spPr/>
      <dgm:t>
        <a:bodyPr/>
        <a:lstStyle/>
        <a:p>
          <a:endParaRPr lang="en-US"/>
        </a:p>
      </dgm:t>
    </dgm:pt>
    <dgm:pt modelId="{619C3F39-C7B5-4C2D-A848-D0CDF13657D7}" type="parTrans" cxnId="{C9EF1B77-50ED-44DF-98B5-0BEB15D4FD9B}">
      <dgm:prSet/>
      <dgm:spPr/>
      <dgm:t>
        <a:bodyPr/>
        <a:lstStyle/>
        <a:p>
          <a:endParaRPr lang="en-US"/>
        </a:p>
      </dgm:t>
    </dgm:pt>
    <dgm:pt modelId="{3D10E342-C917-4678-8570-4EF520F46681}" type="pres">
      <dgm:prSet presAssocID="{32BDC069-7AF9-492C-ACE3-4BFD727EB8A8}" presName="compositeShape" presStyleCnt="0">
        <dgm:presLayoutVars>
          <dgm:dir/>
          <dgm:resizeHandles/>
        </dgm:presLayoutVars>
      </dgm:prSet>
      <dgm:spPr/>
      <dgm:t>
        <a:bodyPr/>
        <a:lstStyle/>
        <a:p>
          <a:endParaRPr lang="en-US"/>
        </a:p>
      </dgm:t>
    </dgm:pt>
    <dgm:pt modelId="{1EAE13A0-271D-4437-BC78-CD2DF3639ED3}" type="pres">
      <dgm:prSet presAssocID="{32BDC069-7AF9-492C-ACE3-4BFD727EB8A8}" presName="pyramid" presStyleLbl="node1" presStyleIdx="0" presStyleCnt="1"/>
      <dgm:spPr/>
    </dgm:pt>
    <dgm:pt modelId="{BAFB56E5-C52D-40EB-82B8-47DFF34EDCF6}" type="pres">
      <dgm:prSet presAssocID="{32BDC069-7AF9-492C-ACE3-4BFD727EB8A8}" presName="theList" presStyleCnt="0"/>
      <dgm:spPr/>
    </dgm:pt>
    <dgm:pt modelId="{94DB2C1B-759A-4E4D-8B43-04B3FEEF2FDC}" type="pres">
      <dgm:prSet presAssocID="{6854AE74-D8B0-4E2D-A4AE-921E8D5CC46C}" presName="aNode" presStyleLbl="fgAcc1" presStyleIdx="0" presStyleCnt="5" custScaleX="89385" custScaleY="1333471" custLinFactY="-107070" custLinFactNeighborX="441" custLinFactNeighborY="-200000">
        <dgm:presLayoutVars>
          <dgm:bulletEnabled val="1"/>
        </dgm:presLayoutVars>
      </dgm:prSet>
      <dgm:spPr/>
      <dgm:t>
        <a:bodyPr/>
        <a:lstStyle/>
        <a:p>
          <a:endParaRPr lang="en-US"/>
        </a:p>
      </dgm:t>
    </dgm:pt>
    <dgm:pt modelId="{BD111BCD-790E-4689-BDC9-02E583100E9C}" type="pres">
      <dgm:prSet presAssocID="{6854AE74-D8B0-4E2D-A4AE-921E8D5CC46C}" presName="aSpace" presStyleCnt="0"/>
      <dgm:spPr/>
    </dgm:pt>
    <dgm:pt modelId="{3CE126E7-05DB-492D-B771-0C473D045F8A}" type="pres">
      <dgm:prSet presAssocID="{A06E52A1-8DFD-4DA6-BC4A-17E9420C8E1B}" presName="aNode" presStyleLbl="fgAcc1" presStyleIdx="1" presStyleCnt="5" custScaleX="90389" custScaleY="1188785" custLinFactY="179432" custLinFactNeighborX="-824" custLinFactNeighborY="200000">
        <dgm:presLayoutVars>
          <dgm:bulletEnabled val="1"/>
        </dgm:presLayoutVars>
      </dgm:prSet>
      <dgm:spPr/>
      <dgm:t>
        <a:bodyPr/>
        <a:lstStyle/>
        <a:p>
          <a:endParaRPr lang="en-US"/>
        </a:p>
      </dgm:t>
    </dgm:pt>
    <dgm:pt modelId="{DDC64574-5368-4247-BAD9-9538C11E4FF5}" type="pres">
      <dgm:prSet presAssocID="{A06E52A1-8DFD-4DA6-BC4A-17E9420C8E1B}" presName="aSpace" presStyleCnt="0"/>
      <dgm:spPr/>
    </dgm:pt>
    <dgm:pt modelId="{7EC17B94-7E8F-411F-B63F-DFE889874077}" type="pres">
      <dgm:prSet presAssocID="{98907271-54F7-4BB5-A3B8-C0574F04FE8B}" presName="aNode" presStyleLbl="fgAcc1" presStyleIdx="2" presStyleCnt="5" custScaleX="91214" custScaleY="1324841" custLinFactY="450960" custLinFactNeighborY="500000">
        <dgm:presLayoutVars>
          <dgm:bulletEnabled val="1"/>
        </dgm:presLayoutVars>
      </dgm:prSet>
      <dgm:spPr/>
      <dgm:t>
        <a:bodyPr/>
        <a:lstStyle/>
        <a:p>
          <a:endParaRPr lang="en-US"/>
        </a:p>
      </dgm:t>
    </dgm:pt>
    <dgm:pt modelId="{15A8BBC7-553B-4855-A050-4B4702DBCF64}" type="pres">
      <dgm:prSet presAssocID="{98907271-54F7-4BB5-A3B8-C0574F04FE8B}" presName="aSpace" presStyleCnt="0"/>
      <dgm:spPr/>
    </dgm:pt>
    <dgm:pt modelId="{E90F809D-97C5-451E-987C-E5B078F112F5}" type="pres">
      <dgm:prSet presAssocID="{C34ADF64-E255-4724-BEA6-F6B3B63EF7E8}" presName="aNode" presStyleLbl="fgAcc1" presStyleIdx="3" presStyleCnt="5" custScaleX="90267" custScaleY="1265014" custLinFactY="518900" custLinFactNeighborX="1237" custLinFactNeighborY="600000">
        <dgm:presLayoutVars>
          <dgm:bulletEnabled val="1"/>
        </dgm:presLayoutVars>
      </dgm:prSet>
      <dgm:spPr/>
      <dgm:t>
        <a:bodyPr/>
        <a:lstStyle/>
        <a:p>
          <a:endParaRPr lang="en-US"/>
        </a:p>
      </dgm:t>
    </dgm:pt>
    <dgm:pt modelId="{9AF818F4-3F2F-4303-963A-A2002DF06DF9}" type="pres">
      <dgm:prSet presAssocID="{C34ADF64-E255-4724-BEA6-F6B3B63EF7E8}" presName="aSpace" presStyleCnt="0"/>
      <dgm:spPr/>
    </dgm:pt>
    <dgm:pt modelId="{B51ED4A5-534D-4B5F-8F51-09A5929CDD58}" type="pres">
      <dgm:prSet presAssocID="{0B4B9CB5-3280-49A4-9CA6-821E30C56864}" presName="aNode" presStyleLbl="fgAcc1" presStyleIdx="4" presStyleCnt="5" custScaleX="92741" custScaleY="931312" custLinFactY="1480810" custLinFactNeighborY="1500000">
        <dgm:presLayoutVars>
          <dgm:bulletEnabled val="1"/>
        </dgm:presLayoutVars>
      </dgm:prSet>
      <dgm:spPr/>
      <dgm:t>
        <a:bodyPr/>
        <a:lstStyle/>
        <a:p>
          <a:endParaRPr lang="en-US"/>
        </a:p>
      </dgm:t>
    </dgm:pt>
    <dgm:pt modelId="{D17F3C9A-97F6-45E8-A721-2419C286763B}" type="pres">
      <dgm:prSet presAssocID="{0B4B9CB5-3280-49A4-9CA6-821E30C56864}" presName="aSpace" presStyleCnt="0"/>
      <dgm:spPr/>
    </dgm:pt>
  </dgm:ptLst>
  <dgm:cxnLst>
    <dgm:cxn modelId="{498143D2-14C3-436B-96CE-30087CB41349}" srcId="{32BDC069-7AF9-492C-ACE3-4BFD727EB8A8}" destId="{C34ADF64-E255-4724-BEA6-F6B3B63EF7E8}" srcOrd="3" destOrd="0" parTransId="{5523814B-3E07-4512-970E-B5262070F31B}" sibTransId="{AB88A113-A18A-44C8-90DC-6EDFEBC49DCE}"/>
    <dgm:cxn modelId="{C9EF1B77-50ED-44DF-98B5-0BEB15D4FD9B}" srcId="{32BDC069-7AF9-492C-ACE3-4BFD727EB8A8}" destId="{A06E52A1-8DFD-4DA6-BC4A-17E9420C8E1B}" srcOrd="1" destOrd="0" parTransId="{619C3F39-C7B5-4C2D-A848-D0CDF13657D7}" sibTransId="{B243324C-898F-480C-AAF3-211495307CEF}"/>
    <dgm:cxn modelId="{8C9DFB11-B249-40C3-A899-638BC304B2F6}" type="presOf" srcId="{98907271-54F7-4BB5-A3B8-C0574F04FE8B}" destId="{7EC17B94-7E8F-411F-B63F-DFE889874077}" srcOrd="0" destOrd="0" presId="urn:microsoft.com/office/officeart/2005/8/layout/pyramid2"/>
    <dgm:cxn modelId="{8520003D-E081-4714-B0D9-96C4811E6863}" type="presOf" srcId="{6854AE74-D8B0-4E2D-A4AE-921E8D5CC46C}" destId="{94DB2C1B-759A-4E4D-8B43-04B3FEEF2FDC}" srcOrd="0" destOrd="0" presId="urn:microsoft.com/office/officeart/2005/8/layout/pyramid2"/>
    <dgm:cxn modelId="{EFF295F9-2220-4E72-91A6-4EACB4EF042D}" type="presOf" srcId="{0B4B9CB5-3280-49A4-9CA6-821E30C56864}" destId="{B51ED4A5-534D-4B5F-8F51-09A5929CDD58}" srcOrd="0" destOrd="0" presId="urn:microsoft.com/office/officeart/2005/8/layout/pyramid2"/>
    <dgm:cxn modelId="{A4298202-647C-4017-BECA-EE642D02BB51}" type="presOf" srcId="{C34ADF64-E255-4724-BEA6-F6B3B63EF7E8}" destId="{E90F809D-97C5-451E-987C-E5B078F112F5}" srcOrd="0" destOrd="0" presId="urn:microsoft.com/office/officeart/2005/8/layout/pyramid2"/>
    <dgm:cxn modelId="{F3350642-FA40-4E15-B7D9-296E051D88CC}" srcId="{32BDC069-7AF9-492C-ACE3-4BFD727EB8A8}" destId="{0B4B9CB5-3280-49A4-9CA6-821E30C56864}" srcOrd="4" destOrd="0" parTransId="{F95FA274-6399-4FE8-A943-04A08B0D6A01}" sibTransId="{E5114420-D6ED-478B-9306-76CE1AC6BC6C}"/>
    <dgm:cxn modelId="{A83D0A96-C192-4FBA-A3C5-332AC6890D64}" srcId="{32BDC069-7AF9-492C-ACE3-4BFD727EB8A8}" destId="{6854AE74-D8B0-4E2D-A4AE-921E8D5CC46C}" srcOrd="0" destOrd="0" parTransId="{55A49B6D-5196-4FE4-9BAC-9AEB33B378F3}" sibTransId="{0E9F7A55-7D89-49A3-9E59-3FFF1E5C6018}"/>
    <dgm:cxn modelId="{5BF9E4CD-523F-443A-958E-F0934B5FFAC0}" type="presOf" srcId="{A06E52A1-8DFD-4DA6-BC4A-17E9420C8E1B}" destId="{3CE126E7-05DB-492D-B771-0C473D045F8A}" srcOrd="0" destOrd="0" presId="urn:microsoft.com/office/officeart/2005/8/layout/pyramid2"/>
    <dgm:cxn modelId="{E4F0B73A-9131-45E4-98EA-E817BB6EDECA}" srcId="{32BDC069-7AF9-492C-ACE3-4BFD727EB8A8}" destId="{98907271-54F7-4BB5-A3B8-C0574F04FE8B}" srcOrd="2" destOrd="0" parTransId="{702FABC4-22C1-42C1-B64F-DF3346D20AF1}" sibTransId="{0EE393B3-B8F4-4D53-A50B-300B4E58766E}"/>
    <dgm:cxn modelId="{E4B070E2-53B7-47FA-B041-B67882C2DED0}" type="presOf" srcId="{32BDC069-7AF9-492C-ACE3-4BFD727EB8A8}" destId="{3D10E342-C917-4678-8570-4EF520F46681}" srcOrd="0" destOrd="0" presId="urn:microsoft.com/office/officeart/2005/8/layout/pyramid2"/>
    <dgm:cxn modelId="{25280641-6A7A-449A-9702-153CE463C72C}" type="presParOf" srcId="{3D10E342-C917-4678-8570-4EF520F46681}" destId="{1EAE13A0-271D-4437-BC78-CD2DF3639ED3}" srcOrd="0" destOrd="0" presId="urn:microsoft.com/office/officeart/2005/8/layout/pyramid2"/>
    <dgm:cxn modelId="{3F20F1BA-3949-4F93-B909-F44FD16C6331}" type="presParOf" srcId="{3D10E342-C917-4678-8570-4EF520F46681}" destId="{BAFB56E5-C52D-40EB-82B8-47DFF34EDCF6}" srcOrd="1" destOrd="0" presId="urn:microsoft.com/office/officeart/2005/8/layout/pyramid2"/>
    <dgm:cxn modelId="{C1FDB878-2050-4428-AD76-DE5B035BB434}" type="presParOf" srcId="{BAFB56E5-C52D-40EB-82B8-47DFF34EDCF6}" destId="{94DB2C1B-759A-4E4D-8B43-04B3FEEF2FDC}" srcOrd="0" destOrd="0" presId="urn:microsoft.com/office/officeart/2005/8/layout/pyramid2"/>
    <dgm:cxn modelId="{DBAD723F-841D-477F-A768-E89C87D052A7}" type="presParOf" srcId="{BAFB56E5-C52D-40EB-82B8-47DFF34EDCF6}" destId="{BD111BCD-790E-4689-BDC9-02E583100E9C}" srcOrd="1" destOrd="0" presId="urn:microsoft.com/office/officeart/2005/8/layout/pyramid2"/>
    <dgm:cxn modelId="{39CBDC2F-456A-4844-A5D7-76521ADADE20}" type="presParOf" srcId="{BAFB56E5-C52D-40EB-82B8-47DFF34EDCF6}" destId="{3CE126E7-05DB-492D-B771-0C473D045F8A}" srcOrd="2" destOrd="0" presId="urn:microsoft.com/office/officeart/2005/8/layout/pyramid2"/>
    <dgm:cxn modelId="{F1AFD2D6-4EAA-481F-84A1-52D4B5788E77}" type="presParOf" srcId="{BAFB56E5-C52D-40EB-82B8-47DFF34EDCF6}" destId="{DDC64574-5368-4247-BAD9-9538C11E4FF5}" srcOrd="3" destOrd="0" presId="urn:microsoft.com/office/officeart/2005/8/layout/pyramid2"/>
    <dgm:cxn modelId="{3F0A1452-2AA4-4C2B-B3E9-ED36D8795B2C}" type="presParOf" srcId="{BAFB56E5-C52D-40EB-82B8-47DFF34EDCF6}" destId="{7EC17B94-7E8F-411F-B63F-DFE889874077}" srcOrd="4" destOrd="0" presId="urn:microsoft.com/office/officeart/2005/8/layout/pyramid2"/>
    <dgm:cxn modelId="{B4754116-790E-407C-9BD9-81C683E6CB85}" type="presParOf" srcId="{BAFB56E5-C52D-40EB-82B8-47DFF34EDCF6}" destId="{15A8BBC7-553B-4855-A050-4B4702DBCF64}" srcOrd="5" destOrd="0" presId="urn:microsoft.com/office/officeart/2005/8/layout/pyramid2"/>
    <dgm:cxn modelId="{14FF9BA8-F173-4337-8D19-07159B832D1E}" type="presParOf" srcId="{BAFB56E5-C52D-40EB-82B8-47DFF34EDCF6}" destId="{E90F809D-97C5-451E-987C-E5B078F112F5}" srcOrd="6" destOrd="0" presId="urn:microsoft.com/office/officeart/2005/8/layout/pyramid2"/>
    <dgm:cxn modelId="{5F567710-CE70-4161-A755-CAF7CFBD5794}" type="presParOf" srcId="{BAFB56E5-C52D-40EB-82B8-47DFF34EDCF6}" destId="{9AF818F4-3F2F-4303-963A-A2002DF06DF9}" srcOrd="7" destOrd="0" presId="urn:microsoft.com/office/officeart/2005/8/layout/pyramid2"/>
    <dgm:cxn modelId="{7FA5BCBA-8D58-46B8-9CD2-9C37EDDCC19F}" type="presParOf" srcId="{BAFB56E5-C52D-40EB-82B8-47DFF34EDCF6}" destId="{B51ED4A5-534D-4B5F-8F51-09A5929CDD58}" srcOrd="8" destOrd="0" presId="urn:microsoft.com/office/officeart/2005/8/layout/pyramid2"/>
    <dgm:cxn modelId="{341937B7-513D-4B03-8E47-66701EF4729A}" type="presParOf" srcId="{BAFB56E5-C52D-40EB-82B8-47DFF34EDCF6}" destId="{D17F3C9A-97F6-45E8-A721-2419C286763B}" srcOrd="9"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rtl="1">
              <a:spcBef>
                <a:spcPts val="1000"/>
              </a:spcBef>
            </a:pPr>
            <a:r>
              <a:rPr lang="fa-IR" sz="3600" b="1">
                <a:solidFill>
                  <a:prstClr val="black"/>
                </a:solidFill>
                <a:latin typeface="Calibri" panose="020F0502020204030204"/>
                <a:ea typeface="+mn-ea"/>
                <a:cs typeface="B Lotus" pitchFamily="2" charset="-78"/>
              </a:rPr>
              <a:t>گروه </a:t>
            </a:r>
            <a:r>
              <a:rPr lang="fa-IR" sz="3600" b="1" smtClean="0">
                <a:solidFill>
                  <a:prstClr val="black"/>
                </a:solidFill>
                <a:latin typeface="Calibri" panose="020F0502020204030204"/>
                <a:ea typeface="+mn-ea"/>
                <a:cs typeface="B Lotus" pitchFamily="2" charset="-78"/>
              </a:rPr>
              <a:t>عمومی</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dirty="0" smtClean="0">
                <a:solidFill>
                  <a:prstClr val="black"/>
                </a:solidFill>
                <a:latin typeface="Calibri" panose="020F0502020204030204"/>
                <a:ea typeface="+mn-ea"/>
                <a:cs typeface="B Lotus" pitchFamily="2" charset="-78"/>
              </a:rPr>
              <a:t>درس اصول سرپرستی</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پنجم</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766481"/>
            <a:ext cx="1141655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09282" y="268941"/>
            <a:ext cx="11470342" cy="4832092"/>
          </a:xfrm>
          <a:prstGeom prst="rect">
            <a:avLst/>
          </a:prstGeom>
        </p:spPr>
        <p:txBody>
          <a:bodyPr wrap="square">
            <a:spAutoFit/>
          </a:bodyPr>
          <a:lstStyle/>
          <a:p>
            <a:pPr algn="r" rtl="1"/>
            <a:endParaRPr lang="fa-IR" sz="2800" dirty="0" smtClean="0">
              <a:cs typeface="B Lotus" pitchFamily="2" charset="-78"/>
            </a:endParaRPr>
          </a:p>
          <a:p>
            <a:pPr algn="r" rtl="1"/>
            <a:endParaRPr lang="fa-IR" sz="2800" dirty="0" smtClean="0">
              <a:cs typeface="B Lotus" pitchFamily="2" charset="-78"/>
            </a:endParaRPr>
          </a:p>
          <a:p>
            <a:pPr algn="r" rtl="1"/>
            <a:r>
              <a:rPr lang="fa-IR" sz="2800" b="1" dirty="0" smtClean="0">
                <a:cs typeface="B Lotus" pitchFamily="2" charset="-78"/>
              </a:rPr>
              <a:t>روشهاي برخورد با كاركنان </a:t>
            </a:r>
          </a:p>
          <a:p>
            <a:pPr algn="r" rtl="1"/>
            <a:endParaRPr lang="en-US" sz="2800" b="1" dirty="0" smtClean="0">
              <a:cs typeface="B Lotus" pitchFamily="2" charset="-78"/>
            </a:endParaRPr>
          </a:p>
          <a:p>
            <a:pPr algn="r" rtl="1"/>
            <a:r>
              <a:rPr lang="fa-IR" sz="2800" dirty="0" smtClean="0">
                <a:cs typeface="B Lotus" pitchFamily="2" charset="-78"/>
              </a:rPr>
              <a:t>متاسفانه بسیاری از ما برای روسایی کار کرده ایم که  تلاش ما را  برای رشد و موفقیت در نطفه خفه کرده اند ،یا با رفتار غیر منصفانه ، باعث عصبانیت  ما شده اند ، از طرفی سر پرستانی داشته ایم که به ما مهارت های جدید و انگیزه کار کردن داده اند ، و باعث شده اند که هر روز با  شور و شوق بیشتر سر کار برویم . </a:t>
            </a:r>
          </a:p>
          <a:p>
            <a:pPr algn="r" rtl="1"/>
            <a:r>
              <a:rPr lang="fa-IR" sz="2800" dirty="0" smtClean="0">
                <a:cs typeface="B Lotus" pitchFamily="2" charset="-78"/>
              </a:rPr>
              <a:t> </a:t>
            </a:r>
          </a:p>
          <a:p>
            <a:pPr algn="r" rtl="1"/>
            <a:r>
              <a:rPr lang="fa-IR" sz="2800" dirty="0" smtClean="0">
                <a:cs typeface="B Lotus" pitchFamily="2" charset="-78"/>
              </a:rPr>
              <a:t>                          راز موفقیت دسته دوم چیست ؟</a:t>
            </a:r>
          </a:p>
          <a:p>
            <a:pPr algn="r" rtl="1"/>
            <a:r>
              <a:rPr lang="fa-IR" sz="2800" dirty="0" smtClean="0">
                <a:cs typeface="B Lotus" pitchFamily="2" charset="-78"/>
              </a:rPr>
              <a:t> </a:t>
            </a: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23370" y="524435"/>
            <a:ext cx="11061848" cy="5943600"/>
          </a:xfrm>
          <a:prstGeom prst="rect">
            <a:avLst/>
          </a:prstGeom>
        </p:spPr>
        <p:txBody>
          <a:bodyPr vert="horz" lIns="91440" tIns="45720" rIns="91440" bIns="45720" rtlCol="0" anchor="b">
            <a:normAutofit fontScale="25000" lnSpcReduction="20000"/>
          </a:bodyPr>
          <a:lstStyle/>
          <a:p>
            <a:pPr lvl="0" algn="r" rtl="1">
              <a:lnSpc>
                <a:spcPct val="90000"/>
              </a:lnSpc>
              <a:spcBef>
                <a:spcPct val="0"/>
              </a:spcBef>
              <a:defRPr/>
            </a:pPr>
            <a:r>
              <a:rPr lang="fa-IR" sz="11200" b="1" dirty="0" smtClean="0">
                <a:cs typeface="B Lotus" pitchFamily="2" charset="-78"/>
              </a:rPr>
              <a:t>نيازها در ارتباط با نوع رفتار انسان </a:t>
            </a:r>
          </a:p>
          <a:p>
            <a:pPr lvl="0" algn="r" rtl="1">
              <a:lnSpc>
                <a:spcPct val="90000"/>
              </a:lnSpc>
              <a:spcBef>
                <a:spcPct val="0"/>
              </a:spcBef>
              <a:defRPr/>
            </a:pPr>
            <a:endParaRPr lang="fa-IR" sz="11200" b="1" dirty="0" smtClean="0">
              <a:cs typeface="B Lotus" pitchFamily="2" charset="-78"/>
            </a:endParaRPr>
          </a:p>
          <a:p>
            <a:pPr algn="r" rtl="1"/>
            <a:r>
              <a:rPr lang="ar-SA" sz="11200" dirty="0" smtClean="0">
                <a:cs typeface="B Lotus" pitchFamily="2" charset="-78"/>
              </a:rPr>
              <a:t>به تجربه ثابت شده است که نیروی کار یک انسان تنها به توانمندی های وی بستگی ندارد,بلکه با محرک های درونی,آمادگی برای ارائه توان کاری,و انگیزه های او در ارتباط است.</a:t>
            </a:r>
            <a:endParaRPr lang="fa-IR" sz="11200" dirty="0" smtClean="0">
              <a:cs typeface="B Lotus" pitchFamily="2" charset="-78"/>
            </a:endParaRPr>
          </a:p>
          <a:p>
            <a:pPr algn="r" rtl="1"/>
            <a:r>
              <a:rPr lang="fa-IR" sz="11200" dirty="0" smtClean="0">
                <a:cs typeface="B Lotus" pitchFamily="2" charset="-78"/>
              </a:rPr>
              <a:t>محرکهای درونی ازنیازهای انسان ،ناشی می شودوچگونگی رفتار شخص نیزاز آن متأثراست.</a:t>
            </a:r>
          </a:p>
          <a:p>
            <a:pPr algn="r" rtl="1"/>
            <a:r>
              <a:rPr lang="fa-IR" sz="11200" dirty="0" smtClean="0">
                <a:cs typeface="B Lotus" pitchFamily="2" charset="-78"/>
              </a:rPr>
              <a:t>نياز حالتي دروني است : </a:t>
            </a:r>
          </a:p>
          <a:p>
            <a:pPr algn="r" rtl="1"/>
            <a:r>
              <a:rPr lang="fa-IR" sz="11200" dirty="0" smtClean="0">
                <a:cs typeface="B Lotus" pitchFamily="2" charset="-78"/>
              </a:rPr>
              <a:t>    كه باعث مي شودنتيجه يا پيامدخاصي جالب به نظر برسد.</a:t>
            </a:r>
          </a:p>
          <a:p>
            <a:pPr algn="r" rtl="1"/>
            <a:endParaRPr lang="fa-IR" sz="11200" dirty="0" smtClean="0">
              <a:cs typeface="B Lotus" pitchFamily="2" charset="-78"/>
            </a:endParaRPr>
          </a:p>
          <a:p>
            <a:pPr algn="r" rtl="1"/>
            <a:r>
              <a:rPr lang="fa-IR" sz="11200" dirty="0" smtClean="0">
                <a:cs typeface="B Lotus" pitchFamily="2" charset="-78"/>
              </a:rPr>
              <a:t>     نياز ارضا نشده تنش ايجاد مي كند .پويايي را  بوجود مي آورد ،موجب بروز نوعي رفتار در فرد مي گردد تا در پی تامین هدف برآید .</a:t>
            </a:r>
          </a:p>
          <a:p>
            <a:pPr algn="r" rtl="1"/>
            <a:r>
              <a:rPr lang="fa-IR" sz="11200" dirty="0" smtClean="0">
                <a:cs typeface="B Lotus" pitchFamily="2" charset="-78"/>
              </a:rPr>
              <a:t> </a:t>
            </a:r>
            <a:endParaRPr lang="en-US" sz="11200" dirty="0" smtClean="0">
              <a:cs typeface="B Lotus" pitchFamily="2" charset="-78"/>
            </a:endParaRPr>
          </a:p>
          <a:p>
            <a:pPr algn="r" rtl="1">
              <a:lnSpc>
                <a:spcPct val="90000"/>
              </a:lnSpc>
              <a:spcBef>
                <a:spcPct val="0"/>
              </a:spcBef>
              <a:defRPr/>
            </a:pPr>
            <a:r>
              <a:rPr lang="ar-SA" sz="11200" b="1" dirty="0" smtClean="0">
                <a:cs typeface="B Lotus" pitchFamily="2" charset="-78"/>
              </a:rPr>
              <a:t>انگیزش</a:t>
            </a:r>
            <a:endParaRPr lang="fa-IR" sz="11200" b="1" dirty="0" smtClean="0">
              <a:cs typeface="B Lotus" pitchFamily="2" charset="-78"/>
            </a:endParaRPr>
          </a:p>
          <a:p>
            <a:pPr algn="r" rtl="1">
              <a:lnSpc>
                <a:spcPct val="90000"/>
              </a:lnSpc>
              <a:spcBef>
                <a:spcPct val="0"/>
              </a:spcBef>
              <a:defRPr/>
            </a:pPr>
            <a:r>
              <a:rPr lang="en-US" sz="11200" dirty="0" smtClean="0">
                <a:cs typeface="B Lotus" pitchFamily="2" charset="-78"/>
              </a:rPr>
              <a:t/>
            </a:r>
            <a:br>
              <a:rPr lang="en-US" sz="11200" dirty="0" smtClean="0">
                <a:cs typeface="B Lotus" pitchFamily="2" charset="-78"/>
              </a:rPr>
            </a:br>
            <a:r>
              <a:rPr lang="ar-SA" sz="11200" dirty="0" smtClean="0">
                <a:cs typeface="B Lotus" pitchFamily="2" charset="-78"/>
              </a:rPr>
              <a:t>انگیزه ها,چراهای رفتار هستند.</a:t>
            </a:r>
            <a:endParaRPr lang="fa-IR" sz="11200" dirty="0" smtClean="0">
              <a:cs typeface="B Lotus" pitchFamily="2" charset="-78"/>
            </a:endParaRPr>
          </a:p>
          <a:p>
            <a:pPr algn="r" rtl="1">
              <a:lnSpc>
                <a:spcPct val="90000"/>
              </a:lnSpc>
              <a:spcBef>
                <a:spcPct val="0"/>
              </a:spcBef>
              <a:defRPr/>
            </a:pPr>
            <a:r>
              <a:rPr lang="ar-SA" sz="11200" dirty="0" smtClean="0">
                <a:cs typeface="B Lotus" pitchFamily="2" charset="-78"/>
              </a:rPr>
              <a:t>آنها موجب آغاز و ادامه ی فعالیت می شوند و جهت کلی رفتار فرد را معین می سازند.</a:t>
            </a:r>
            <a:endParaRPr lang="fa-IR" sz="11200" dirty="0" smtClean="0">
              <a:cs typeface="B Lotus" pitchFamily="2" charset="-78"/>
            </a:endParaRPr>
          </a:p>
          <a:p>
            <a:pPr algn="r" rtl="1">
              <a:lnSpc>
                <a:spcPct val="90000"/>
              </a:lnSpc>
              <a:spcBef>
                <a:spcPct val="0"/>
              </a:spcBef>
              <a:defRPr/>
            </a:pPr>
            <a:r>
              <a:rPr lang="fa-IR" sz="11200" dirty="0" smtClean="0">
                <a:cs typeface="B Lotus" pitchFamily="2" charset="-78"/>
              </a:rPr>
              <a:t>ب</a:t>
            </a:r>
            <a:r>
              <a:rPr lang="ar-SA" sz="11200" dirty="0" smtClean="0">
                <a:cs typeface="B Lotus" pitchFamily="2" charset="-78"/>
              </a:rPr>
              <a:t>رانگیخته شدن یا ایجاد انگیزه در فرد انگیزش نامیده می شود.</a:t>
            </a:r>
            <a:endParaRPr lang="fa-IR" sz="11200" dirty="0" smtClean="0">
              <a:cs typeface="B Lotus" pitchFamily="2" charset="-78"/>
            </a:endParaRPr>
          </a:p>
          <a:p>
            <a:pPr algn="r" rtl="1">
              <a:lnSpc>
                <a:spcPct val="90000"/>
              </a:lnSpc>
              <a:spcBef>
                <a:spcPct val="0"/>
              </a:spcBef>
              <a:defRPr/>
            </a:pPr>
            <a:r>
              <a:rPr lang="ar-SA" sz="11200" dirty="0" smtClean="0">
                <a:cs typeface="B Lotus" pitchFamily="2" charset="-78"/>
              </a:rPr>
              <a:t>نگیزش کارکنان یکی از وظ</a:t>
            </a:r>
            <a:r>
              <a:rPr lang="fa-IR" sz="11200" dirty="0" smtClean="0">
                <a:cs typeface="B Lotus" pitchFamily="2" charset="-78"/>
              </a:rPr>
              <a:t>ا</a:t>
            </a:r>
            <a:r>
              <a:rPr lang="ar-SA" sz="11200" dirty="0" smtClean="0">
                <a:cs typeface="B Lotus" pitchFamily="2" charset="-78"/>
              </a:rPr>
              <a:t>یف جدی سرپرستان می باشد.با شناخت نیازها و هدایت آنها می توان به انگیزش مثبت کارکنان دست یافت</a:t>
            </a:r>
            <a:r>
              <a:rPr lang="en-US" sz="11200" dirty="0" smtClean="0">
                <a:cs typeface="B Lotus" pitchFamily="2" charset="-78"/>
              </a:rPr>
              <a:t>.</a:t>
            </a:r>
          </a:p>
          <a:p>
            <a:pPr lvl="0" algn="r" rtl="1">
              <a:lnSpc>
                <a:spcPct val="90000"/>
              </a:lnSpc>
              <a:spcBef>
                <a:spcPct val="0"/>
              </a:spcBef>
              <a:buFont typeface="Wingdings" pitchFamily="2" charset="2"/>
              <a:buChar char="Ø"/>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349624"/>
            <a:ext cx="114165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36176" y="1"/>
            <a:ext cx="11591365" cy="954107"/>
          </a:xfrm>
          <a:prstGeom prst="rect">
            <a:avLst/>
          </a:prstGeom>
        </p:spPr>
        <p:txBody>
          <a:bodyPr wrap="square">
            <a:spAutoFit/>
          </a:bodyPr>
          <a:lstStyle/>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endParaRPr lang="ar-SA" sz="2800" dirty="0" smtClean="0">
              <a:latin typeface="Arial" pitchFamily="34" charset="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336177"/>
            <a:ext cx="11289803" cy="6360458"/>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506437" y="309488"/>
            <a:ext cx="11296357"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76518" y="215153"/>
            <a:ext cx="11497235" cy="794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های انگیزش</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دهه 1950 یکی از دوره های بسیار پربار از نظر ارائه مفاهیم انگیزش بود.در این دهه سه نظریه ارائه شد که عبارت اند از:نظریه سلسله مراتب نیازهای"مازلو",نظریه</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X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و</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Y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مک گریگور" و نظریه انگیزش-بهداشت-"هرزبرگ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r>
              <a:rPr lang="ar-SA" sz="2800" b="1" dirty="0" smtClean="0">
                <a:cs typeface="B Lotus" pitchFamily="2" charset="-78"/>
              </a:rPr>
              <a:t> </a:t>
            </a:r>
            <a:endParaRPr lang="fa-IR" sz="2800" b="1" dirty="0" smtClean="0">
              <a:cs typeface="B Lotus" pitchFamily="2" charset="-78"/>
            </a:endParaRPr>
          </a:p>
          <a:p>
            <a:pPr algn="r" rtl="1"/>
            <a:endParaRPr lang="fa-IR" sz="2800" b="1" dirty="0" smtClean="0">
              <a:cs typeface="B Lotus" pitchFamily="2" charset="-78"/>
            </a:endParaRPr>
          </a:p>
          <a:p>
            <a:pPr algn="r" rtl="1"/>
            <a:r>
              <a:rPr lang="ar-SA" sz="2800" b="1" dirty="0" smtClean="0">
                <a:cs typeface="B Lotus" pitchFamily="2" charset="-78"/>
              </a:rPr>
              <a:t>نظریه سلسله مراتب نیازها</a:t>
            </a:r>
            <a:r>
              <a:rPr lang="en-US" sz="2800" dirty="0" smtClean="0">
                <a:cs typeface="B Lotus" pitchFamily="2" charset="-78"/>
              </a:rPr>
              <a:t/>
            </a:r>
            <a:br>
              <a:rPr lang="en-US" sz="2800" dirty="0" smtClean="0">
                <a:cs typeface="B Lotus" pitchFamily="2" charset="-78"/>
              </a:rPr>
            </a:br>
            <a:r>
              <a:rPr lang="ar-SA" sz="2800" dirty="0" smtClean="0">
                <a:cs typeface="B Lotus" pitchFamily="2" charset="-78"/>
              </a:rPr>
              <a:t>این نظریه به وسیله"ابراهام مزلو"ارائه شد که از مشهورترین نظریه های انگیزش است.او اساس فرض خود را بر این گذاشته است که در درون هر انسان پنج دسته نیاز(به صورت طبقه بندی شده)وجود دارند.</a:t>
            </a:r>
            <a:endParaRPr lang="en-US" sz="2800" dirty="0" smtClean="0">
              <a:cs typeface="B Lotus" pitchFamily="2" charset="-78"/>
            </a:endParaRPr>
          </a:p>
          <a:p>
            <a:pPr algn="r" rtl="1"/>
            <a:r>
              <a:rPr lang="ar-SA" sz="2800" dirty="0" smtClean="0">
                <a:cs typeface="B Lotus" pitchFamily="2" charset="-78"/>
              </a:rPr>
              <a:t>این نیازها عبارت اند از:</a:t>
            </a:r>
            <a:endParaRPr lang="fa-IR" sz="2800" dirty="0" smtClean="0">
              <a:cs typeface="B Lotus" pitchFamily="2" charset="-78"/>
            </a:endParaRPr>
          </a:p>
          <a:p>
            <a:pPr algn="r" rtl="1"/>
            <a:r>
              <a:rPr lang="fa-IR" sz="2800" dirty="0" smtClean="0">
                <a:cs typeface="B Lotus" pitchFamily="2" charset="-78"/>
              </a:rPr>
              <a:t>1</a:t>
            </a:r>
            <a:r>
              <a:rPr lang="ar-SA" sz="2800" dirty="0" smtClean="0">
                <a:cs typeface="B Lotus" pitchFamily="2" charset="-78"/>
              </a:rPr>
              <a:t>- فیزیولوژیکی    2- ایمنی      3- اجتماعی     4- احترام        5- خودشکوفایی</a:t>
            </a:r>
            <a:endParaRPr lang="fa-IR" sz="2800" dirty="0" smtClean="0">
              <a:cs typeface="B Lotus" pitchFamily="2" charset="-78"/>
            </a:endParaRPr>
          </a:p>
          <a:p>
            <a:pPr algn="r" rtl="1"/>
            <a:r>
              <a:rPr lang="en-US" sz="2800" dirty="0" smtClean="0">
                <a:cs typeface="B Lotus" pitchFamily="2" charset="-78"/>
              </a:rPr>
              <a:t/>
            </a:r>
            <a:br>
              <a:rPr lang="en-US" sz="2800" dirty="0" smtClean="0">
                <a:cs typeface="B Lotus" pitchFamily="2" charset="-78"/>
              </a:rPr>
            </a:br>
            <a:r>
              <a:rPr lang="ar-SA" sz="2800" dirty="0" smtClean="0">
                <a:cs typeface="B Lotus" pitchFamily="2" charset="-78"/>
              </a:rPr>
              <a:t>از نظر"مزلو" آدمی در هر مرحله رفتارها و ارزش هایی را از خود بروز می دهد که به همان سطح,اختصاص دارد و نمی تواند رفتارافرادی را که در سطوح بالاتری قرار دارند درک کند.او بر این باور است که اکثر مردم در سطح پایین امرار معاش قرار دارند و خود را در زندان نیازهای اولیه محبوس کرده اند</a:t>
            </a:r>
            <a:r>
              <a:rPr lang="en-US" sz="2800" dirty="0" smtClean="0">
                <a:cs typeface="B Lotus" pitchFamily="2" charset="-78"/>
              </a:rPr>
              <a:t>.</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363071"/>
            <a:ext cx="11247120" cy="5943600"/>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718457" y="738659"/>
            <a:ext cx="109466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309282" y="268941"/>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graphicFrame>
        <p:nvGraphicFramePr>
          <p:cNvPr id="7" name="Diagram 6"/>
          <p:cNvGraphicFramePr/>
          <p:nvPr/>
        </p:nvGraphicFramePr>
        <p:xfrm>
          <a:off x="537882" y="282388"/>
          <a:ext cx="9729694" cy="50157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p:cNvGrpSpPr/>
          <p:nvPr/>
        </p:nvGrpSpPr>
        <p:grpSpPr>
          <a:xfrm>
            <a:off x="2770098" y="5546660"/>
            <a:ext cx="4639236" cy="713177"/>
            <a:chOff x="4544609" y="3711363"/>
            <a:chExt cx="2117851" cy="713177"/>
          </a:xfrm>
        </p:grpSpPr>
        <p:sp>
          <p:nvSpPr>
            <p:cNvPr id="10" name="Rounded Rectangle 9"/>
            <p:cNvSpPr/>
            <p:nvPr/>
          </p:nvSpPr>
          <p:spPr>
            <a:xfrm>
              <a:off x="4544609" y="3711363"/>
              <a:ext cx="2117851" cy="713177"/>
            </a:xfrm>
            <a:prstGeom prst="round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ed Rectangle 4"/>
            <p:cNvSpPr/>
            <p:nvPr/>
          </p:nvSpPr>
          <p:spPr>
            <a:xfrm>
              <a:off x="4716491" y="3746177"/>
              <a:ext cx="1774084" cy="6435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fa-IR" sz="2800" b="1" kern="1200" dirty="0" smtClean="0">
                  <a:cs typeface="B Lotus" pitchFamily="2" charset="-78"/>
                </a:rPr>
                <a:t>مدل سلسله مراتب نیازهای مزلو</a:t>
              </a:r>
              <a:endParaRPr lang="en-US" sz="2800" b="1" kern="1200" dirty="0">
                <a:cs typeface="B Lotus" pitchFamily="2" charset="-78"/>
              </a:endParaRPr>
            </a:p>
          </p:txBody>
        </p:sp>
      </p:gr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جلسه پنجم</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205</Words>
  <Application>Microsoft Office PowerPoint</Application>
  <PresentationFormat>Custom</PresentationFormat>
  <Paragraphs>49</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گروه عمومی  آموزشکده قدسیه ساری    درس اصول سرپرستی   جلسه پنجم    مدرس: مهرانگیز خادملو </vt:lpstr>
      <vt:lpstr>Slide 2</vt:lpstr>
      <vt:lpstr>Slide 3</vt:lpstr>
      <vt:lpstr>  </vt:lpstr>
      <vt:lpstr>   </vt:lpstr>
      <vt:lpstr>پایان جلسه پنجم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89</cp:revision>
  <dcterms:created xsi:type="dcterms:W3CDTF">2020-03-06T13:05:04Z</dcterms:created>
  <dcterms:modified xsi:type="dcterms:W3CDTF">2020-03-08T10:48:37Z</dcterms:modified>
</cp:coreProperties>
</file>