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63" r:id="rId4"/>
    <p:sldId id="259" r:id="rId5"/>
    <p:sldId id="260" r:id="rId6"/>
    <p:sldId id="264"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774" autoAdjust="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dirty="0">
                <a:solidFill>
                  <a:prstClr val="black"/>
                </a:solidFill>
                <a:latin typeface="Calibri" panose="020F0502020204030204"/>
                <a:ea typeface="+mn-ea"/>
                <a:cs typeface="B Lotus" pitchFamily="2" charset="-78"/>
              </a:rPr>
              <a:t>گروه </a:t>
            </a:r>
            <a:r>
              <a:rPr lang="fa-IR" sz="3600" b="1" dirty="0" smtClean="0">
                <a:solidFill>
                  <a:prstClr val="black"/>
                </a:solidFill>
                <a:latin typeface="Calibri" panose="020F0502020204030204"/>
                <a:ea typeface="+mn-ea"/>
                <a:cs typeface="B Lotus" pitchFamily="2" charset="-78"/>
              </a:rPr>
              <a:t>عمومی</a:t>
            </a: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r>
              <a:rPr lang="fa-IR" sz="5300" b="1" smtClean="0">
                <a:solidFill>
                  <a:prstClr val="black"/>
                </a:solidFill>
                <a:latin typeface="Calibri" panose="020F0502020204030204"/>
                <a:ea typeface="+mn-ea"/>
                <a:cs typeface="B Lotus" pitchFamily="2" charset="-78"/>
              </a:rPr>
              <a:t>درس </a:t>
            </a:r>
            <a:r>
              <a:rPr lang="fa-IR" sz="5300" b="1" smtClean="0">
                <a:solidFill>
                  <a:prstClr val="black"/>
                </a:solidFill>
                <a:latin typeface="Calibri" panose="020F0502020204030204"/>
                <a:ea typeface="+mn-ea"/>
                <a:cs typeface="B Lotus" pitchFamily="2" charset="-78"/>
              </a:rPr>
              <a:t>سرپرستی سازمان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سوم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a:t>
            </a:r>
            <a:r>
              <a:rPr lang="fa-IR" sz="2700" b="1" dirty="0">
                <a:solidFill>
                  <a:prstClr val="black"/>
                </a:solidFill>
                <a:latin typeface="Calibri" panose="020F0502020204030204"/>
                <a:ea typeface="+mn-ea"/>
                <a:cs typeface="B Lotus" pitchFamily="2" charset="-78"/>
              </a:rPr>
              <a:t>: مهرانگیز خادملو</a:t>
            </a:r>
            <a:r>
              <a:rPr lang="fa-IR" sz="2400" dirty="0">
                <a:solidFill>
                  <a:prstClr val="black"/>
                </a:solidFill>
                <a:latin typeface="Calibri" panose="020F0502020204030204"/>
                <a:ea typeface="+mn-ea"/>
                <a:cs typeface="B Lotus" pitchFamily="2" charset="-78"/>
              </a:rPr>
              <a:t/>
            </a:r>
            <a:br>
              <a:rPr lang="fa-IR" sz="2400" dirty="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295835" y="0"/>
            <a:ext cx="1149723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وظایف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سرپرستان بخش مهمی از مدیریت هستند و دقیقا همان وظایفی را بر عهده دارند که مدیران دیگر سازمان انجام می دهند که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 برنامه ریزی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lang="fa-IR" sz="2800" b="1" dirty="0" smtClean="0">
                <a:solidFill>
                  <a:srgbClr val="0070C0"/>
                </a:solidFill>
                <a:cs typeface="B Traffic" pitchFamily="2" charset="-78"/>
              </a:rPr>
              <a:t> </a:t>
            </a:r>
            <a:r>
              <a:rPr lang="fa-IR" sz="2800" dirty="0" smtClean="0">
                <a:cs typeface="B Lotus" pitchFamily="2" charset="-78"/>
              </a:rPr>
              <a:t>وظیفه برنامه ریزی شامل  ؛ تعریف اهداف سازمان ، تعیین راهبرد تحقق این اهداف ، پیش بینی فعالیتهای لازم  برای نیل به هدفها </a:t>
            </a:r>
          </a:p>
          <a:p>
            <a:pPr algn="r" rtl="1"/>
            <a:endParaRPr kumimoji="0" lang="fa-IR" sz="2800" i="0" u="none" strike="noStrike" cap="none" normalizeH="0" baseline="0" dirty="0" smtClean="0">
              <a:ln>
                <a:noFill/>
              </a:ln>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2- سازمان دهی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algn="r" rtl="1"/>
            <a:r>
              <a:rPr lang="fa-IR" sz="2800" dirty="0" smtClean="0">
                <a:cs typeface="B Lotus" pitchFamily="2" charset="-78"/>
              </a:rPr>
              <a:t> تعیین وظایفی است که بایددر سازمان اجرا شود، مشخص کردن افرادی که باید آن وظایف را انجام دهند.</a:t>
            </a:r>
          </a:p>
          <a:p>
            <a:pPr algn="r" rtl="1"/>
            <a:r>
              <a:rPr lang="fa-IR" sz="2800" dirty="0" smtClean="0">
                <a:cs typeface="B Lotus" pitchFamily="2" charset="-78"/>
              </a:rPr>
              <a:t>تعیین وظایفی که می تواند با هم یک گروه شغلی تشکیل دهد .</a:t>
            </a:r>
          </a:p>
          <a:p>
            <a:pPr algn="r" rtl="1"/>
            <a:endParaRPr kumimoji="0" lang="fa-IR" sz="2800" i="0" u="none" strike="noStrike" cap="none" normalizeH="0" baseline="0" dirty="0" smtClean="0">
              <a:ln>
                <a:noFill/>
              </a:ln>
              <a:effectLst/>
              <a:latin typeface="Calibri" pitchFamily="34" charset="0"/>
              <a:ea typeface="Calibri" pitchFamily="34" charset="0"/>
              <a:cs typeface="B Lotus" pitchFamily="2" charset="-78"/>
            </a:endParaRPr>
          </a:p>
          <a:p>
            <a:pPr algn="r" rtl="1"/>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3- هدای</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ت</a:t>
            </a:r>
          </a:p>
          <a:p>
            <a:pPr algn="r" rtl="1"/>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t>
            </a:r>
            <a:r>
              <a:rPr lang="fa-IR" sz="2800" dirty="0" smtClean="0">
                <a:cs typeface="B Lotus" pitchFamily="2" charset="-78"/>
              </a:rPr>
              <a:t>شغل مدیر ایجاب می کند که فعالیتهای افراد  را هدایت  و آنها را  راهنمایی کند . </a:t>
            </a:r>
          </a:p>
          <a:p>
            <a:pPr algn="r" rtl="1"/>
            <a:r>
              <a:rPr lang="fa-IR" sz="2800" dirty="0" smtClean="0">
                <a:cs typeface="B Lotus" pitchFamily="2" charset="-78"/>
              </a:rPr>
              <a:t>با ایجاد انگیزه  در زیر دستان  ، فعالیتها را جهت دهد موثرترین مجاری  ارتباط را انتخاب نماید،تعارض میان اعضا را بر طرف کند </a:t>
            </a:r>
            <a:endParaRPr lang="en-US" sz="2800" dirty="0" smtClean="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95835" y="484094"/>
            <a:ext cx="11591365" cy="5262979"/>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r>
              <a:rPr lang="ar-SA" sz="2800" dirty="0" smtClean="0">
                <a:latin typeface="Calibri" pitchFamily="34" charset="0"/>
                <a:ea typeface="Calibri" pitchFamily="34" charset="0"/>
                <a:cs typeface="B Lotus" pitchFamily="2" charset="-78"/>
              </a:rPr>
              <a:t>  4- هماهنگی</a:t>
            </a:r>
            <a:r>
              <a:rPr lang="fa-IR" sz="2800" dirty="0" smtClean="0">
                <a:latin typeface="Calibri" pitchFamily="34" charset="0"/>
                <a:ea typeface="Calibri" pitchFamily="34" charset="0"/>
                <a:cs typeface="B Lotus" pitchFamily="2" charset="-78"/>
              </a:rPr>
              <a:t>:</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algn="r" rtl="1"/>
            <a:r>
              <a:rPr lang="fa-IR" sz="2800" dirty="0" smtClean="0">
                <a:cs typeface="B Lotus" pitchFamily="2" charset="-78"/>
              </a:rPr>
              <a:t>فرایند تلفیق و یکپارچه نمودن فعالیتها ی واحد های مجزا از یکدیگر وپیگیری کارآمدی هدفهای سازمان  </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algn="r" rtl="1"/>
            <a:r>
              <a:rPr lang="ar-SA" sz="2800" dirty="0" smtClean="0">
                <a:latin typeface="Calibri" pitchFamily="34" charset="0"/>
                <a:ea typeface="Calibri" pitchFamily="34" charset="0"/>
                <a:cs typeface="B Lotus" pitchFamily="2" charset="-78"/>
              </a:rPr>
              <a:t>   5- نظارت</a:t>
            </a:r>
            <a:r>
              <a:rPr lang="fa-IR" sz="2800" dirty="0" smtClean="0">
                <a:latin typeface="Calibri" pitchFamily="34" charset="0"/>
                <a:ea typeface="Calibri" pitchFamily="34" charset="0"/>
                <a:cs typeface="B Lotus" pitchFamily="2" charset="-78"/>
              </a:rPr>
              <a:t>:</a:t>
            </a:r>
          </a:p>
          <a:p>
            <a:pPr algn="r" rtl="1"/>
            <a:endParaRPr lang="fa-IR" sz="2800" dirty="0" smtClean="0">
              <a:latin typeface="Calibri" pitchFamily="34" charset="0"/>
              <a:cs typeface="B Lotus" pitchFamily="2" charset="-78"/>
            </a:endParaRPr>
          </a:p>
          <a:p>
            <a:pPr algn="r" rtl="1"/>
            <a:r>
              <a:rPr lang="fa-IR" sz="2800" dirty="0" smtClean="0">
                <a:cs typeface="B Lotus" pitchFamily="2" charset="-78"/>
              </a:rPr>
              <a:t>مدیر برای اطمینان از اجرای درست  و به موقع کارها  باید عملکرد سازمان را ارزیابی کند اگر انحرافی مشاهده کرد آنرا اصلاح نماید . بطور کلی  نگاه منظم به عقب برای آگاهی از این  امر که آیا بر طبق برنامه عمل کرده یا نه ؟</a:t>
            </a:r>
          </a:p>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مسئولیت های سرپرست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بسیاری از افراد گمان می کنند تصدی پست مدیریت و سرپرستی آنها را از زیردست بودن و امر و نهی دیگران شنیدن راحت می کند.اما احتمالا آنها نمی دانند که تصدی پست سرپرستی یا هر پست مدیریتی بار مسئولیت هیچ کس را سبک تر نمی کند.به عبارت دیگر اگر چه اختیارات سرپرستان از کارکنان معمولی بیشتر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ا</a:t>
            </a: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ست,اما در عین حال مسئولیت های مضاعفی بر عهده آنان گذاشته می شود</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مهمترین مسئولیت های سرپرست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742950" indent="-742950" algn="r" rtl="1"/>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742950" indent="-742950" algn="r" rtl="1"/>
            <a:r>
              <a:rPr lang="fa-IR" sz="2800" dirty="0" smtClean="0">
                <a:solidFill>
                  <a:srgbClr val="FF0000"/>
                </a:solidFill>
                <a:cs typeface="B Lotus" pitchFamily="2" charset="-78"/>
              </a:rPr>
              <a:t>مسئوليت در برابرافراد:    </a:t>
            </a:r>
            <a:r>
              <a:rPr lang="fa-IR" sz="2800" dirty="0" smtClean="0">
                <a:cs typeface="B Lotus" pitchFamily="2" charset="-78"/>
              </a:rPr>
              <a:t>زير دست : ایجادنظم وهماهنگی،آموزش، رفاه و........</a:t>
            </a:r>
          </a:p>
          <a:p>
            <a:pPr marL="742950" indent="-742950" algn="r" rtl="1"/>
            <a:r>
              <a:rPr lang="fa-IR" sz="2800" dirty="0" smtClean="0">
                <a:cs typeface="B Lotus" pitchFamily="2" charset="-78"/>
              </a:rPr>
              <a:t>                               بالادستان  :ارائه گزارش کاربه مدیران،ایجادهماهنگی و........     </a:t>
            </a:r>
          </a:p>
          <a:p>
            <a:pPr algn="r" rtl="1"/>
            <a:r>
              <a:rPr lang="fa-IR" sz="2800" dirty="0" smtClean="0">
                <a:cs typeface="B Lotus" pitchFamily="2" charset="-78"/>
              </a:rPr>
              <a:t>                              ساير سرپرستان:ایجادهماهنگی ووحدت رویه باهمکاران وسایرسرپرستان</a:t>
            </a:r>
          </a:p>
          <a:p>
            <a:pPr algn="r" rtl="1"/>
            <a:r>
              <a:rPr lang="fa-IR" sz="2800" dirty="0" smtClean="0">
                <a:cs typeface="B Lotus" pitchFamily="2" charset="-78"/>
              </a:rPr>
              <a:t> </a:t>
            </a:r>
          </a:p>
          <a:p>
            <a:pPr algn="r" rtl="1"/>
            <a:r>
              <a:rPr lang="fa-IR" sz="2800" dirty="0" smtClean="0">
                <a:cs typeface="B Lotus" pitchFamily="2" charset="-78"/>
              </a:rPr>
              <a:t>  </a:t>
            </a:r>
            <a:r>
              <a:rPr lang="fa-IR" sz="2800" dirty="0" smtClean="0">
                <a:solidFill>
                  <a:srgbClr val="FF0000"/>
                </a:solidFill>
                <a:cs typeface="B Lotus" pitchFamily="2" charset="-78"/>
              </a:rPr>
              <a:t>مسئوليت  در برابر</a:t>
            </a:r>
            <a:r>
              <a:rPr lang="fa-IR" sz="2800" dirty="0" smtClean="0">
                <a:cs typeface="B Lotus" pitchFamily="2" charset="-78"/>
              </a:rPr>
              <a:t>:   </a:t>
            </a:r>
            <a:r>
              <a:rPr lang="en-US" sz="2800" dirty="0" smtClean="0">
                <a:cs typeface="B Lotus" pitchFamily="2" charset="-78"/>
              </a:rPr>
              <a:t> </a:t>
            </a:r>
            <a:r>
              <a:rPr lang="fa-IR" sz="2800" dirty="0" smtClean="0">
                <a:cs typeface="B Lotus" pitchFamily="2" charset="-78"/>
              </a:rPr>
              <a:t> </a:t>
            </a:r>
            <a:r>
              <a:rPr lang="en-US" sz="2800" dirty="0" smtClean="0">
                <a:cs typeface="B Lotus" pitchFamily="2" charset="-78"/>
              </a:rPr>
              <a:t>  </a:t>
            </a:r>
            <a:r>
              <a:rPr lang="fa-IR" sz="2800" dirty="0" smtClean="0">
                <a:cs typeface="B Lotus" pitchFamily="2" charset="-78"/>
              </a:rPr>
              <a:t>كار :توجه به کمیت وکیفیت کاروهزینه هاو........</a:t>
            </a:r>
            <a:endParaRPr lang="en-US" sz="2800" dirty="0" smtClean="0">
              <a:cs typeface="B Lotus" pitchFamily="2" charset="-78"/>
            </a:endParaRPr>
          </a:p>
          <a:p>
            <a:pPr algn="r" rtl="1"/>
            <a:r>
              <a:rPr lang="fa-IR" sz="2800" dirty="0" smtClean="0">
                <a:cs typeface="B Lotus" pitchFamily="2" charset="-78"/>
              </a:rPr>
              <a:t>                               محيط كار:ایجادنظم وترتیب،نظافت محل کار،بهداشت وایمنی و...........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718457" y="738659"/>
            <a:ext cx="1094667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3073" name="Rectangle 1"/>
          <p:cNvSpPr>
            <a:spLocks noChangeArrowheads="1"/>
          </p:cNvSpPr>
          <p:nvPr/>
        </p:nvSpPr>
        <p:spPr bwMode="auto">
          <a:xfrm>
            <a:off x="255494" y="416859"/>
            <a:ext cx="1168549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ویژگی های یک سرپرست موفق</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با توجه به نقش حساس و مهم سرپرست در حیات و بقاء سازمان,دارا بودن ویژگی های خاص مدیریتی می تواند در موفقیت کاری سرپرست بسیار موثر باشد.بعضی از ویژگی های یک سرپرست موفق عبارت اند از</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1- وفاداری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2- مهارت های ارتباطی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3- عدالت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4- توانایی تفویض اختیار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5- علاقه به شغل                 </a:t>
            </a: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6- نگرش مثبت</a:t>
            </a: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416859" y="4437529"/>
            <a:ext cx="11483787" cy="927847"/>
          </a:xfrm>
        </p:spPr>
        <p:txBody>
          <a:bodyPr>
            <a:normAutofit fontScale="90000"/>
          </a:bodyPr>
          <a:lstStyle/>
          <a:p>
            <a:pPr algn="r" rtl="1"/>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b="1" dirty="0" smtClean="0">
                <a:solidFill>
                  <a:srgbClr val="0070C0"/>
                </a:solidFill>
                <a:cs typeface="B Traffic" pitchFamily="2" charset="-78"/>
              </a:rPr>
              <a:t/>
            </a:r>
            <a:br>
              <a:rPr lang="fa-IR" b="1" dirty="0" smtClean="0">
                <a:solidFill>
                  <a:srgbClr val="0070C0"/>
                </a:solidFill>
                <a:cs typeface="B Traffic" pitchFamily="2" charset="-78"/>
              </a:rPr>
            </a:br>
            <a:r>
              <a:rPr lang="en-US" dirty="0" smtClean="0"/>
              <a:t> </a:t>
            </a:r>
            <a:r>
              <a:rPr lang="fa-IR" dirty="0" smtClean="0"/>
              <a:t/>
            </a:r>
            <a:br>
              <a:rPr lang="fa-IR" dirty="0" smtClean="0"/>
            </a:br>
            <a:r>
              <a:rPr lang="fa-IR" dirty="0" smtClean="0"/>
              <a:t/>
            </a:r>
            <a:br>
              <a:rPr lang="fa-IR" dirty="0" smtClean="0"/>
            </a:br>
            <a:r>
              <a:rPr lang="fa-IR" sz="3100" b="1" dirty="0" smtClean="0">
                <a:cs typeface="B Lotus" pitchFamily="2" charset="-78"/>
              </a:rPr>
              <a:t> چگونه یک فردسرپرست می شود؟</a:t>
            </a:r>
            <a:br>
              <a:rPr lang="fa-IR" sz="3100" b="1" dirty="0" smtClean="0">
                <a:cs typeface="B Lotus" pitchFamily="2" charset="-78"/>
              </a:rPr>
            </a:br>
            <a:r>
              <a:rPr lang="fa-IR" sz="3100" b="1" dirty="0" smtClean="0">
                <a:cs typeface="B Lotus" pitchFamily="2" charset="-78"/>
              </a:rPr>
              <a:t/>
            </a:r>
            <a:br>
              <a:rPr lang="fa-IR" sz="3100" b="1" dirty="0" smtClean="0">
                <a:cs typeface="B Lotus" pitchFamily="2" charset="-78"/>
              </a:rPr>
            </a:br>
            <a:r>
              <a:rPr lang="fa-IR" sz="3100" dirty="0" smtClean="0">
                <a:cs typeface="B Lotus" pitchFamily="2" charset="-78"/>
              </a:rPr>
              <a:t>عموما از هر چهار سرپرست ،سه نفر سلسله مراتب سازماني را طي</a:t>
            </a:r>
            <a:r>
              <a:rPr lang="en-US" sz="3100" dirty="0" smtClean="0">
                <a:cs typeface="B Lotus" pitchFamily="2" charset="-78"/>
              </a:rPr>
              <a:t> </a:t>
            </a:r>
            <a:r>
              <a:rPr lang="fa-IR" sz="3100" dirty="0" smtClean="0">
                <a:cs typeface="B Lotus" pitchFamily="2" charset="-78"/>
              </a:rPr>
              <a:t>كرده</a:t>
            </a:r>
            <a:r>
              <a:rPr lang="en-US" sz="3100" dirty="0" smtClean="0">
                <a:cs typeface="B Lotus" pitchFamily="2" charset="-78"/>
              </a:rPr>
              <a:t> </a:t>
            </a:r>
            <a:r>
              <a:rPr lang="fa-IR" sz="3100" dirty="0" smtClean="0">
                <a:cs typeface="B Lotus" pitchFamily="2" charset="-78"/>
              </a:rPr>
              <a:t>وترفيع</a:t>
            </a:r>
            <a:r>
              <a:rPr lang="en-US" sz="3100" dirty="0" smtClean="0">
                <a:cs typeface="B Lotus" pitchFamily="2" charset="-78"/>
              </a:rPr>
              <a:t> </a:t>
            </a:r>
            <a:r>
              <a:rPr lang="fa-IR" sz="3100" dirty="0" smtClean="0">
                <a:cs typeface="B Lotus" pitchFamily="2" charset="-78"/>
              </a:rPr>
              <a:t>گرفته اند،معمولا با سابقه هستند ،تجارب زيادي دارند،مشاغل متعددي را در سازمان بر عهده داشته اند ،تحصيلات بالاتري دارند.(75./.)</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ازمیان فارغ التحصیلان انتخاب می شوند.(7./.)</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ازطریق شرکتهادربرنامه های آموزش مدیریت که توسط سازمان برگزارمی شودانتخاب می شوند.(6./.)</a:t>
            </a:r>
            <a:br>
              <a:rPr lang="fa-IR" sz="3100" dirty="0" smtClean="0">
                <a:cs typeface="B Lotus" pitchFamily="2" charset="-78"/>
              </a:rPr>
            </a:br>
            <a:r>
              <a:rPr lang="fa-IR" sz="3100" dirty="0" smtClean="0">
                <a:cs typeface="B Lotus" pitchFamily="2" charset="-78"/>
              </a:rPr>
              <a:t/>
            </a:r>
            <a:br>
              <a:rPr lang="fa-IR" sz="3100" dirty="0" smtClean="0">
                <a:cs typeface="B Lotus" pitchFamily="2" charset="-78"/>
              </a:rPr>
            </a:br>
            <a:r>
              <a:rPr lang="fa-IR" sz="3100" dirty="0" smtClean="0">
                <a:cs typeface="B Lotus" pitchFamily="2" charset="-78"/>
              </a:rPr>
              <a:t>ازشرکتهاوسازمانهای دیگرجذب می شوند.(12./.)</a:t>
            </a:r>
            <a:br>
              <a:rPr lang="fa-IR" sz="3100" dirty="0" smtClean="0">
                <a:cs typeface="B Lotus" pitchFamily="2" charset="-78"/>
              </a:rPr>
            </a:br>
            <a:r>
              <a:rPr lang="fa-IR" sz="2800" b="1" dirty="0" smtClean="0">
                <a:cs typeface="B Traffic" pitchFamily="2" charset="-78"/>
              </a:rPr>
              <a:t> </a:t>
            </a:r>
            <a:endParaRPr lang="en-US" sz="3100" dirty="0">
              <a:cs typeface="B Lotus" pitchFamily="2" charset="-78"/>
            </a:endParaRPr>
          </a:p>
        </p:txBody>
      </p:sp>
      <p:sp>
        <p:nvSpPr>
          <p:cNvPr id="2" name="Rectangle 1"/>
          <p:cNvSpPr>
            <a:spLocks noChangeArrowheads="1"/>
          </p:cNvSpPr>
          <p:nvPr/>
        </p:nvSpPr>
        <p:spPr bwMode="auto">
          <a:xfrm>
            <a:off x="640976" y="349623"/>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
        <p:nvSpPr>
          <p:cNvPr id="3073" name="Rectangle 1"/>
          <p:cNvSpPr>
            <a:spLocks noChangeArrowheads="1"/>
          </p:cNvSpPr>
          <p:nvPr/>
        </p:nvSpPr>
        <p:spPr bwMode="auto">
          <a:xfrm>
            <a:off x="506506" y="551329"/>
            <a:ext cx="1168549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a:t>
            </a:r>
            <a:r>
              <a:rPr lang="fa-IR" sz="2800" b="1" smtClean="0">
                <a:cs typeface="B Lotus" panose="00000400000000000000" pitchFamily="2" charset="-78"/>
              </a:rPr>
              <a:t>جلسه سوم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87</Words>
  <Application>Microsoft Office PowerPoint</Application>
  <PresentationFormat>Custom</PresentationFormat>
  <Paragraphs>51</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گروه عمومی  آموزشکده قدسیه ساری    درس سرپرستی سازمان   جلسه سوم    مدرس: مهرانگیز خادملو </vt:lpstr>
      <vt:lpstr>Slide 2</vt:lpstr>
      <vt:lpstr>Slide 3</vt:lpstr>
      <vt:lpstr>  </vt:lpstr>
      <vt:lpstr>   </vt:lpstr>
      <vt:lpstr>            چگونه یک فردسرپرست می شود؟  عموما از هر چهار سرپرست ،سه نفر سلسله مراتب سازماني را طي كرده وترفيع گرفته اند،معمولا با سابقه هستند ،تجارب زيادي دارند،مشاغل متعددي را در سازمان بر عهده داشته اند ،تحصيلات بالاتري دارند.(75./.)  ازمیان فارغ التحصیلان انتخاب می شوند.(7./.)  ازطریق شرکتهادربرنامه های آموزش مدیریت که توسط سازمان برگزارمی شودانتخاب می شوند.(6./.)  ازشرکتهاوسازمانهای دیگرجذب می شوند.(12./.)  </vt:lpstr>
      <vt:lpstr>پایان جلسه سوم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74</cp:revision>
  <dcterms:created xsi:type="dcterms:W3CDTF">2020-03-06T13:05:04Z</dcterms:created>
  <dcterms:modified xsi:type="dcterms:W3CDTF">2020-03-08T10:46:22Z</dcterms:modified>
</cp:coreProperties>
</file>