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6774" autoAdjust="0"/>
  </p:normalViewPr>
  <p:slideViewPr>
    <p:cSldViewPr snapToGrid="0">
      <p:cViewPr varScale="1">
        <p:scale>
          <a:sx n="71" d="100"/>
          <a:sy n="71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F77F5-58F2-435D-B8B9-EB4543330F7F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1DB39-C09E-4E1E-B42A-6932B7F56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DB39-C09E-4E1E-B42A-6932B7F569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17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5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73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509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1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93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9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92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41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1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55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749C-7685-4C09-8169-C82FB0EABB50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25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10343"/>
            <a:ext cx="9144000" cy="5003074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fa-IR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گروه تربیت کودک </a:t>
            </a: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1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آموزشکده قدسیه ساری </a:t>
            </a:r>
            <a: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درس برنامه ریزی پیش ازدبستان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</a:t>
            </a:r>
            <a:r>
              <a:rPr lang="fa-IR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جلسه پنجم</a:t>
            </a:r>
            <a:r>
              <a:rPr lang="en-US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 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7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مدرس</a:t>
            </a:r>
            <a:r>
              <a:rPr lang="fa-IR" sz="27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: مهرانگیز خادملو</a:t>
            </a: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endParaRPr lang="en-US" sz="5300" b="1" dirty="0"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565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577158" y="796834"/>
            <a:ext cx="11061848" cy="5773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anose="00000400000000000000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119718" y="1021972"/>
            <a:ext cx="7422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5494" y="242048"/>
            <a:ext cx="1168549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در اجرای روش واحد کار لازم است به نکات زیرتوجه شود: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1- انتخاب موضوع واحد کار در مراکز پیش از دبستان معمولا از طرف مربی با توجه به علائق و نیازهای کودکان صورت میگیرد، لازم است والدین نیز درانتخاب موضوعات واحد کار مشارکت داده شوند.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٢ - در انتخاب موضوعات واحد کار، سن کودکان بایددرنظر گرفته شود. از این روش معمولابرای کودکان بالای 3 سال استفاده میشود.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٣ - از نظر زمانی و اجرا، موضوعات واحد کار به دوگروه تقسیم میشوند: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الف : موضوعات گسترده مانند فصول که آموزش آن حدوددو ماه طول میکشد.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ب : موضوعات کوتاه مدت مانند درخت که آموزش آن حدود یک هفته زمان لازم است.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٤ - موضوع واحد کار، چه گسترده و چه کوتاه مدت،به والدین اطلاع داده میشود تا در زمان اجرای واحدکار والدین همراهی و همکاری لازم را داشته باشند.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٥ - در اجرای واحد کار، به مشارکت کودکان وفعالیتهای گروهی آنان تأکید میشود.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٦ - موضوعات واحد کار برای گروههای سنی متنوع بوده و تکراری نباشد.</a:t>
            </a: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68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91886" y="718457"/>
            <a:ext cx="11289803" cy="5118463"/>
          </a:xfrm>
        </p:spPr>
        <p:txBody>
          <a:bodyPr>
            <a:normAutofit/>
          </a:bodyPr>
          <a:lstStyle/>
          <a:p>
            <a:pPr algn="r" rtl="1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403412"/>
            <a:ext cx="12192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ویژگیهای واحدکار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هرواحدکار ويژگي هايي دارد كه آن رااز ساير مفاهيم وواژه ها متمايز مي كند كه عبارتند از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- هدف يا اهداف مشخص ، مفيد و مشابه با وضع زندگي واقعي كودك داشته باشد و استفاده از منابع و وسايل با زندگي واقعي تطبيق نمايد.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- تمام فعاليت‌هايش مربوط به يك مسأله و موضوع باشد.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- سعي شود از تجارب مستقيم و عيني استفاده شود.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- آغاز و پايان مشخصي داشته باشد و در اجرا ، با توجه به شرايط و ا مكانات ، انعطاف‌پذير باشد.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- جامعيت داشته باشد.                                                                               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- شاگرد را محور فعاليت قرار داده و فرصت‌هايي براي طراحي و فعاليت وي در نظر گيرد.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- وسيلة درك كامل و تسلط به موضوع و مسأله شود.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- به شاگردان فرصت‌هايي براي قضاوت ، انتخاب و سنجش بدهد.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- منتج به واحدهاي ديگري شود كه به وسيلة آن بتوان پيوستگي برنامه را حفظ كرد.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4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3"/>
          <p:cNvSpPr>
            <a:spLocks noGrp="1"/>
          </p:cNvSpPr>
          <p:nvPr>
            <p:ph type="ctrTitle"/>
          </p:nvPr>
        </p:nvSpPr>
        <p:spPr>
          <a:xfrm>
            <a:off x="274320" y="1070111"/>
            <a:ext cx="11247120" cy="3985214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endParaRPr lang="en-US" sz="3100" dirty="0">
              <a:cs typeface="B Lotus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18457" y="738659"/>
            <a:ext cx="10946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6859" y="255494"/>
            <a:ext cx="1125518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مراحل اجرا و طراحي واحدکار :</a:t>
            </a:r>
            <a:endParaRPr lang="en-US" sz="2800" dirty="0" smtClean="0">
              <a:latin typeface="Arial" pitchFamily="34" charset="0"/>
              <a:cs typeface="B Lotus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به </a:t>
            </a:r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طور كلي مراحل تهيه و طراحي يك واحدکار به صورت زير است :</a:t>
            </a:r>
            <a:endParaRPr lang="en-US" sz="2800" dirty="0" smtClean="0">
              <a:latin typeface="Arial" pitchFamily="34" charset="0"/>
              <a:cs typeface="B Lotus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1- بررسي و تشخيص نيازها شامل:  </a:t>
            </a:r>
            <a:endParaRPr lang="en-US" sz="2800" dirty="0" smtClean="0">
              <a:latin typeface="Arial" pitchFamily="34" charset="0"/>
              <a:cs typeface="B Lotus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     -مشخص كردن هدف كلي</a:t>
            </a:r>
            <a:endParaRPr lang="en-US" sz="2800" dirty="0" smtClean="0">
              <a:latin typeface="Arial" pitchFamily="34" charset="0"/>
              <a:cs typeface="B Lotus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     -تعيين عنوان كلي </a:t>
            </a:r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واحد</a:t>
            </a:r>
            <a:endParaRPr lang="en-US" sz="2800" dirty="0" smtClean="0">
              <a:latin typeface="Arial" pitchFamily="34" charset="0"/>
              <a:cs typeface="B Lotus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2- تشخيص و نوشتن اهداف </a:t>
            </a:r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رفتاري</a:t>
            </a:r>
            <a:endParaRPr lang="en-US" sz="2800" dirty="0" smtClean="0">
              <a:latin typeface="Arial" pitchFamily="34" charset="0"/>
              <a:cs typeface="B Lotus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 3 </a:t>
            </a:r>
            <a:r>
              <a:rPr lang="fa-IR" sz="2800" dirty="0" smtClean="0">
                <a:latin typeface="Sakkal Majalla" pitchFamily="2" charset="-78"/>
                <a:ea typeface="Calibri" pitchFamily="34" charset="0"/>
                <a:cs typeface="B Lotus" pitchFamily="2" charset="-78"/>
              </a:rPr>
              <a:t>–</a:t>
            </a:r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 انتخاب و سازمان دهي محتوا شامل:</a:t>
            </a:r>
            <a:endParaRPr lang="en-US" sz="2800" dirty="0" smtClean="0">
              <a:latin typeface="Arial" pitchFamily="34" charset="0"/>
              <a:cs typeface="B Lotus" pitchFamily="2" charset="-78"/>
            </a:endParaRPr>
          </a:p>
          <a:p>
            <a:pPr algn="r" rtl="1"/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-انتخاب عناوين و </a:t>
            </a:r>
            <a:r>
              <a:rPr lang="fa-IR" sz="2800" dirty="0" smtClean="0">
                <a:latin typeface="Arial" pitchFamily="34" charset="0"/>
                <a:ea typeface="Calibri" pitchFamily="34" charset="0"/>
                <a:cs typeface="B Lotus" pitchFamily="2" charset="-78"/>
              </a:rPr>
              <a:t>موضوعات</a:t>
            </a:r>
          </a:p>
          <a:p>
            <a:pPr algn="r" rtl="1"/>
            <a:r>
              <a:rPr lang="fa-IR" sz="2800" dirty="0" smtClean="0">
                <a:cs typeface="B Lotus" pitchFamily="2" charset="-78"/>
              </a:rPr>
              <a:t>-</a:t>
            </a:r>
            <a:r>
              <a:rPr lang="fa-IR" sz="2800" dirty="0" smtClean="0">
                <a:cs typeface="B Lotus" pitchFamily="2" charset="-78"/>
              </a:rPr>
              <a:t>انتخاب مفاهيم اساسي</a:t>
            </a:r>
            <a:endParaRPr lang="en-US" sz="2800" dirty="0" smtClean="0"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-انتخاب منابع</a:t>
            </a:r>
            <a:endParaRPr lang="en-US" sz="2800" dirty="0" smtClean="0"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-سازمان‌دهي محتوا</a:t>
            </a:r>
            <a:endParaRPr lang="en-US" sz="2800" dirty="0" smtClean="0"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4- انتخاب و سازمان‌دهي تجارب يادگيري. </a:t>
            </a:r>
            <a:endParaRPr lang="en-US" sz="2800" dirty="0" smtClean="0"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5- ارزشيابي واحد</a:t>
            </a:r>
            <a:endParaRPr lang="en-US" sz="2800" dirty="0" smtClean="0">
              <a:cs typeface="B Lotus" pitchFamily="2" charset="-78"/>
            </a:endParaRPr>
          </a:p>
          <a:p>
            <a:pPr algn="r" rtl="1"/>
            <a:r>
              <a:rPr lang="fa-IR" sz="2800" dirty="0" smtClean="0">
                <a:cs typeface="B Lotus" pitchFamily="2" charset="-78"/>
              </a:rPr>
              <a:t>6- اصلاح و تداوم واحدکار</a:t>
            </a:r>
            <a:endParaRPr lang="en-US" sz="2800" dirty="0" smtClean="0">
              <a:cs typeface="B Lotus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Arial" pitchFamily="34" charset="0"/>
              <a:ea typeface="Calibri" pitchFamily="34" charset="0"/>
              <a:cs typeface="B Lotus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46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42047" y="309283"/>
            <a:ext cx="11537577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cs typeface="B Lotus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6517" y="430306"/>
            <a:ext cx="1144344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ارائه یک برنامه آموزشی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ارائه يك برنامه صحيح آموزشى در پيش دبستان با توجه به اصول، ويژگيهاى برنامه و رشد همه جانبه كودك بايد شامل تجارب گوناگونى مانند: پرورش مهارتهای جسمانى، پرورش حواس، كشف محيط و طبيعت، پرورش هوش استعداد و تواناييها و زبان آموزى باشد.اين مفاهيم در قالب فعاليتهايي براى افزايش يادگيرى كودكان و دادن معناى بهتر و كاملتر ارائه مى شود.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800" dirty="0" smtClean="0">
              <a:latin typeface="Arial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انواع فعالیتهابرای آموزش یک موضوع عبارتنداز: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فعالیت ریاضی- فعالیت علمی - گردش علمی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B Lotus" pitchFamily="2" charset="-78"/>
              </a:rPr>
              <a:t>–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 مفاهیم اخلاقی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B Lotus" pitchFamily="2" charset="-78"/>
              </a:rPr>
              <a:t>–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 مفاهیم اجتماعی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B Lotus" pitchFamily="2" charset="-78"/>
              </a:rPr>
              <a:t>–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 بازیهای فکری - بهداشت و تغذیه- فعالیت کلامی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B Lotus" pitchFamily="2" charset="-78"/>
              </a:rPr>
              <a:t>–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 حرکات جسمانی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B Lotus" pitchFamily="2" charset="-78"/>
              </a:rPr>
              <a:t>–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Lotus" pitchFamily="2" charset="-78"/>
              </a:rPr>
              <a:t> فعالیت هنری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222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93193"/>
            <a:ext cx="9144000" cy="2038727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fa-IR" sz="2800" b="1" dirty="0" smtClean="0">
                <a:cs typeface="B Lotus" panose="00000400000000000000" pitchFamily="2" charset="-78"/>
              </a:rPr>
              <a:t>پایان </a:t>
            </a:r>
            <a:r>
              <a:rPr lang="fa-IR" sz="2800" b="1" smtClean="0">
                <a:cs typeface="B Lotus" panose="00000400000000000000" pitchFamily="2" charset="-78"/>
              </a:rPr>
              <a:t>جلسه </a:t>
            </a:r>
            <a:r>
              <a:rPr lang="fa-IR" sz="2800" b="1" smtClean="0">
                <a:cs typeface="B Lotus" panose="00000400000000000000" pitchFamily="2" charset="-78"/>
              </a:rPr>
              <a:t>پنجم</a:t>
            </a:r>
            <a:r>
              <a:rPr lang="fa-IR" sz="2800" b="1" dirty="0">
                <a:cs typeface="B Lotus" panose="00000400000000000000" pitchFamily="2" charset="-78"/>
              </a:rPr>
              <a:t/>
            </a:r>
            <a:br>
              <a:rPr lang="fa-IR" sz="2800" b="1" dirty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>سالم وتندرست باشید</a:t>
            </a:r>
            <a:endParaRPr lang="en-US" sz="2800" b="1" dirty="0">
              <a:cs typeface="B Lotus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540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533</Words>
  <Application>Microsoft Office PowerPoint</Application>
  <PresentationFormat>Custom</PresentationFormat>
  <Paragraphs>58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گروه تربیت کودک   آموزشکده قدسیه ساری    درس برنامه ریزی پیش ازدبستان   جلسه پنجم    مدرس: مهرانگیز خادملو </vt:lpstr>
      <vt:lpstr>Slide 2</vt:lpstr>
      <vt:lpstr>  </vt:lpstr>
      <vt:lpstr>   </vt:lpstr>
      <vt:lpstr>Slide 5</vt:lpstr>
      <vt:lpstr>پایان جلسه پنجم  سالم وتندرست باشید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گروه تربیت کودک   آموزشکده قدسیه ساری    درس برنامه ریزی پیش ازدبستان   مدرس: مهرانگیز خادملو</dc:title>
  <dc:creator>M KH</dc:creator>
  <cp:lastModifiedBy>M KH</cp:lastModifiedBy>
  <cp:revision>45</cp:revision>
  <dcterms:created xsi:type="dcterms:W3CDTF">2020-03-06T13:05:04Z</dcterms:created>
  <dcterms:modified xsi:type="dcterms:W3CDTF">2020-03-06T15:31:12Z</dcterms:modified>
</cp:coreProperties>
</file>