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1748" y="1018903"/>
            <a:ext cx="9144000" cy="5839097"/>
          </a:xfrm>
        </p:spPr>
        <p:txBody>
          <a:bodyPr>
            <a:normAutofit/>
          </a:bodyPr>
          <a:lstStyle/>
          <a:p>
            <a:pPr lvl="0">
              <a:spcBef>
                <a:spcPts val="1000"/>
              </a:spcBef>
            </a:pPr>
            <a:r>
              <a:rPr lang="fa-IR" sz="3600" b="1" dirty="0">
                <a:solidFill>
                  <a:prstClr val="black"/>
                </a:solidFill>
                <a:latin typeface="Calibri" panose="020F0502020204030204"/>
                <a:ea typeface="+mn-ea"/>
                <a:cs typeface="B Lotus" pitchFamily="2" charset="-78"/>
              </a:rPr>
              <a:t>گروه تربیت کودک </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درس </a:t>
            </a:r>
            <a:r>
              <a:rPr lang="fa-IR" sz="5300" dirty="0" smtClean="0">
                <a:solidFill>
                  <a:prstClr val="black"/>
                </a:solidFill>
                <a:latin typeface="Calibri" panose="020F0502020204030204"/>
                <a:ea typeface="+mn-ea"/>
                <a:cs typeface="B Lotus" pitchFamily="2" charset="-78"/>
              </a:rPr>
              <a:t>برنامه ریزی پیش ازدبستان</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800" b="1" dirty="0" smtClean="0">
                <a:solidFill>
                  <a:prstClr val="black"/>
                </a:solidFill>
                <a:latin typeface="Calibri" panose="020F0502020204030204"/>
                <a:ea typeface="+mn-ea"/>
                <a:cs typeface="B Lotus" pitchFamily="2" charset="-78"/>
              </a:rPr>
              <a:t>جلسه اول</a:t>
            </a:r>
            <a:r>
              <a:rPr lang="fa-IR" sz="5300" dirty="0">
                <a:solidFill>
                  <a:prstClr val="black"/>
                </a:solidFill>
                <a:latin typeface="Calibri" panose="020F0502020204030204"/>
                <a:ea typeface="+mn-ea"/>
                <a:cs typeface="B Lotus" pitchFamily="2" charset="-78"/>
              </a:rPr>
              <a:t/>
            </a:r>
            <a:br>
              <a:rPr lang="fa-IR" sz="5300" dirty="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800" b="1" dirty="0">
                <a:solidFill>
                  <a:prstClr val="black"/>
                </a:solidFill>
                <a:latin typeface="Calibri" panose="020F0502020204030204"/>
                <a:ea typeface="+mn-ea"/>
                <a:cs typeface="B Lotus" pitchFamily="2" charset="-78"/>
              </a:rPr>
              <a:t>مدرس: مهرانگیز خادملو</a:t>
            </a:r>
            <a:r>
              <a:rPr lang="fa-IR" sz="2400" dirty="0">
                <a:solidFill>
                  <a:prstClr val="black"/>
                </a:solidFill>
                <a:latin typeface="Calibri" panose="020F0502020204030204"/>
                <a:ea typeface="+mn-ea"/>
                <a:cs typeface="Arial" panose="020B0604020202020204" pitchFamily="34" charset="0"/>
              </a:rPr>
              <a:t/>
            </a:r>
            <a:br>
              <a:rPr lang="fa-IR" sz="2400" dirty="0">
                <a:solidFill>
                  <a:prstClr val="black"/>
                </a:solidFill>
                <a:latin typeface="Calibri" panose="020F0502020204030204"/>
                <a:ea typeface="+mn-ea"/>
                <a:cs typeface="Arial" panose="020B0604020202020204" pitchFamily="34" charset="0"/>
              </a:rPr>
            </a:br>
            <a:endParaRPr lang="en-US" sz="5300" b="1" dirty="0"/>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9397" y="1803042"/>
            <a:ext cx="11153103" cy="3940935"/>
          </a:xfrm>
        </p:spPr>
        <p:txBody>
          <a:bodyPr>
            <a:normAutofit fontScale="90000"/>
          </a:bodyPr>
          <a:lstStyle/>
          <a:p>
            <a:pPr marL="457200" marR="0" indent="-457200" algn="r" rtl="1">
              <a:lnSpc>
                <a:spcPct val="107000"/>
              </a:lnSpc>
              <a:spcBef>
                <a:spcPts val="0"/>
              </a:spcBef>
              <a:spcAft>
                <a:spcPts val="800"/>
              </a:spcAft>
              <a:buFont typeface="Wingdings" panose="05000000000000000000" pitchFamily="2" charset="2"/>
              <a:buChar char="Ø"/>
            </a:pPr>
            <a:r>
              <a:rPr lang="fa-IR" sz="3200" b="1" dirty="0" smtClean="0">
                <a:effectLst/>
                <a:latin typeface="Calibri" panose="020F0502020204030204" pitchFamily="34" charset="0"/>
                <a:ea typeface="Calibri" panose="020F0502020204030204" pitchFamily="34" charset="0"/>
                <a:cs typeface="B Lotus" panose="00000400000000000000" pitchFamily="2" charset="-78"/>
              </a:rPr>
              <a:t>برنامه ریزی</a:t>
            </a:r>
            <a:br>
              <a:rPr lang="fa-IR" sz="3200" b="1" dirty="0" smtClean="0">
                <a:effectLst/>
                <a:latin typeface="Calibri" panose="020F0502020204030204" pitchFamily="34" charset="0"/>
                <a:ea typeface="Calibri" panose="020F0502020204030204" pitchFamily="34" charset="0"/>
                <a:cs typeface="B Lotus" panose="00000400000000000000" pitchFamily="2" charset="-78"/>
              </a:rPr>
            </a:br>
            <a:r>
              <a:rPr lang="fa-IR" sz="3200" b="1" dirty="0">
                <a:latin typeface="Calibri" panose="020F0502020204030204" pitchFamily="34" charset="0"/>
                <a:ea typeface="Calibri" panose="020F0502020204030204" pitchFamily="34" charset="0"/>
                <a:cs typeface="B Lotus" panose="00000400000000000000" pitchFamily="2" charset="-78"/>
              </a:rPr>
              <a:t/>
            </a:r>
            <a:br>
              <a:rPr lang="fa-IR" sz="3200" b="1" dirty="0">
                <a:latin typeface="Calibri" panose="020F0502020204030204" pitchFamily="34" charset="0"/>
                <a:ea typeface="Calibri" panose="020F0502020204030204" pitchFamily="34" charset="0"/>
                <a:cs typeface="B Lotus" panose="00000400000000000000" pitchFamily="2" charset="-78"/>
              </a:rPr>
            </a:br>
            <a:r>
              <a:rPr lang="fa-IR" sz="3200" b="1" dirty="0" smtClean="0">
                <a:effectLst/>
                <a:latin typeface="Calibri" panose="020F0502020204030204" pitchFamily="34" charset="0"/>
                <a:ea typeface="Calibri" panose="020F0502020204030204" pitchFamily="34" charset="0"/>
                <a:cs typeface="B Lotus" panose="00000400000000000000" pitchFamily="2" charset="-78"/>
              </a:rPr>
              <a:t/>
            </a:r>
            <a:br>
              <a:rPr lang="fa-IR" sz="3200" b="1" dirty="0" smtClean="0">
                <a:effectLst/>
                <a:latin typeface="Calibri" panose="020F0502020204030204" pitchFamily="34" charset="0"/>
                <a:ea typeface="Calibri" panose="020F0502020204030204" pitchFamily="34" charset="0"/>
                <a:cs typeface="B Lotus" panose="00000400000000000000" pitchFamily="2" charset="-78"/>
              </a:rPr>
            </a:b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r>
              <a:rPr lang="fa-IR" sz="2700" dirty="0" smtClean="0">
                <a:solidFill>
                  <a:srgbClr val="333333"/>
                </a:solidFill>
                <a:effectLst/>
                <a:latin typeface="Tahoma" panose="020B0604030504040204" pitchFamily="34" charset="0"/>
                <a:ea typeface="Calibri" panose="020F0502020204030204" pitchFamily="34" charset="0"/>
                <a:cs typeface="B Lotus" panose="00000400000000000000" pitchFamily="2" charset="-78"/>
              </a:rPr>
              <a:t>در علم مدیریت ، برنامه ریزی به عنوان یک نگرش و یک راه زندگی است که متضمن تعهد به مبنای اندیشه، </a:t>
            </a:r>
            <a:br>
              <a:rPr lang="fa-IR" sz="2700" dirty="0" smtClean="0">
                <a:solidFill>
                  <a:srgbClr val="333333"/>
                </a:solidFill>
                <a:effectLst/>
                <a:latin typeface="Tahoma" panose="020B0604030504040204" pitchFamily="34" charset="0"/>
                <a:ea typeface="Calibri" panose="020F0502020204030204" pitchFamily="34" charset="0"/>
                <a:cs typeface="B Lotus" panose="00000400000000000000" pitchFamily="2" charset="-78"/>
              </a:rPr>
            </a:br>
            <a:r>
              <a:rPr lang="fa-IR" sz="2700" dirty="0" smtClean="0">
                <a:solidFill>
                  <a:srgbClr val="333333"/>
                </a:solidFill>
                <a:effectLst/>
                <a:latin typeface="Tahoma" panose="020B0604030504040204" pitchFamily="34" charset="0"/>
                <a:ea typeface="Calibri" panose="020F0502020204030204" pitchFamily="34" charset="0"/>
                <a:cs typeface="B Lotus" panose="00000400000000000000" pitchFamily="2" charset="-78"/>
              </a:rPr>
              <a:t>تفکر آینده نگر و عزم راسخ به برنامه ریزی منظم و مداوم می باشد.</a:t>
            </a:r>
            <a:br>
              <a:rPr lang="fa-IR" sz="2700" dirty="0" smtClean="0">
                <a:solidFill>
                  <a:srgbClr val="333333"/>
                </a:solidFill>
                <a:effectLst/>
                <a:latin typeface="Tahoma" panose="020B0604030504040204" pitchFamily="34" charset="0"/>
                <a:ea typeface="Calibri" panose="020F0502020204030204" pitchFamily="34" charset="0"/>
                <a:cs typeface="B Lotus" panose="00000400000000000000" pitchFamily="2" charset="-78"/>
              </a:rPr>
            </a:br>
            <a:r>
              <a:rPr lang="fa-IR" sz="2700" dirty="0" smtClean="0">
                <a:solidFill>
                  <a:srgbClr val="333333"/>
                </a:solidFill>
                <a:effectLst/>
                <a:latin typeface="Tahoma" panose="020B0604030504040204" pitchFamily="34" charset="0"/>
                <a:ea typeface="Calibri" panose="020F0502020204030204" pitchFamily="34" charset="0"/>
                <a:cs typeface="B Lotus" panose="00000400000000000000" pitchFamily="2" charset="-78"/>
              </a:rPr>
              <a:t> بنابراین مدیریت و برنامه ریزی به هیچ وجه قابل انفکاک نبوده ،در هر کاری بدون برنامه ریزی تحقق اهداف ناممکن</a:t>
            </a:r>
            <a:r>
              <a:rPr lang="fa-IR" sz="2700" dirty="0" smtClean="0">
                <a:solidFill>
                  <a:srgbClr val="333333"/>
                </a:solidFill>
                <a:effectLst/>
                <a:ea typeface="Calibri" panose="020F0502020204030204" pitchFamily="34" charset="0"/>
                <a:cs typeface="Cambria" panose="02040503050406030204" pitchFamily="18" charset="0"/>
              </a:rPr>
              <a:t>  </a:t>
            </a:r>
            <a:r>
              <a:rPr lang="fa-IR" sz="2700" dirty="0" smtClean="0">
                <a:solidFill>
                  <a:srgbClr val="333333"/>
                </a:solidFill>
                <a:effectLst/>
                <a:latin typeface="Tahoma" panose="020B0604030504040204" pitchFamily="34" charset="0"/>
                <a:ea typeface="Calibri" panose="020F0502020204030204" pitchFamily="34" charset="0"/>
                <a:cs typeface="B Lotus" panose="00000400000000000000" pitchFamily="2" charset="-78"/>
              </a:rPr>
              <a:t>و یا با مشکلات متعددی روبرو خواهد شد</a:t>
            </a:r>
            <a:r>
              <a:rPr lang="fa-IR" sz="2700" b="1" dirty="0" smtClean="0">
                <a:ea typeface="Calibri" panose="020F0502020204030204" pitchFamily="34" charset="0"/>
                <a:cs typeface="B Lotus" panose="00000400000000000000" pitchFamily="2" charset="-78"/>
              </a:rPr>
              <a:t>.</a:t>
            </a:r>
            <a:br>
              <a:rPr lang="fa-IR" sz="2700" b="1" dirty="0" smtClean="0">
                <a:ea typeface="Calibri" panose="020F0502020204030204" pitchFamily="34" charset="0"/>
                <a:cs typeface="B Lotus" panose="00000400000000000000" pitchFamily="2" charset="-78"/>
              </a:rPr>
            </a:br>
            <a:r>
              <a:rPr lang="fa-IR" sz="2700" b="1" dirty="0" smtClean="0">
                <a:ea typeface="Calibri" panose="020F0502020204030204" pitchFamily="34" charset="0"/>
                <a:cs typeface="B Lotus" panose="00000400000000000000" pitchFamily="2" charset="-78"/>
              </a:rPr>
              <a:t/>
            </a:r>
            <a:br>
              <a:rPr lang="fa-IR" sz="2700" b="1" dirty="0" smtClean="0">
                <a:ea typeface="Calibri" panose="020F0502020204030204" pitchFamily="34" charset="0"/>
                <a:cs typeface="B Lotus" panose="00000400000000000000" pitchFamily="2" charset="-78"/>
              </a:rPr>
            </a:br>
            <a:r>
              <a:rPr lang="fa-IR" sz="2700" b="1" dirty="0" smtClean="0">
                <a:ea typeface="Calibri" panose="020F0502020204030204" pitchFamily="34" charset="0"/>
                <a:cs typeface="B Lotus" panose="00000400000000000000" pitchFamily="2" charset="-78"/>
              </a:rPr>
              <a:t/>
            </a:r>
            <a:br>
              <a:rPr lang="fa-IR" sz="2700" b="1" dirty="0" smtClean="0">
                <a:ea typeface="Calibri" panose="020F0502020204030204" pitchFamily="34" charset="0"/>
                <a:cs typeface="B Lotus" panose="00000400000000000000" pitchFamily="2" charset="-78"/>
              </a:rPr>
            </a:b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endParaRPr lang="en-US" sz="2400" dirty="0">
              <a:cs typeface="B Lotus" panose="00000400000000000000" pitchFamily="2" charset="-78"/>
            </a:endParaRPr>
          </a:p>
        </p:txBody>
      </p:sp>
    </p:spTree>
    <p:extLst>
      <p:ext uri="{BB962C8B-B14F-4D97-AF65-F5344CB8AC3E}">
        <p14:creationId xmlns:p14="http://schemas.microsoft.com/office/powerpoint/2010/main" xmlns="" val="3531891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46975" y="437882"/>
            <a:ext cx="10856890" cy="6078828"/>
          </a:xfrm>
        </p:spPr>
        <p:txBody>
          <a:bodyPr>
            <a:normAutofit fontScale="90000"/>
          </a:bodyPr>
          <a:lstStyle/>
          <a:p>
            <a:pPr marL="457200" marR="0" indent="-457200" algn="r" rtl="1">
              <a:lnSpc>
                <a:spcPct val="107000"/>
              </a:lnSpc>
              <a:spcBef>
                <a:spcPts val="0"/>
              </a:spcBef>
              <a:spcAft>
                <a:spcPts val="800"/>
              </a:spcAft>
              <a:buFont typeface="Wingdings" panose="05000000000000000000" pitchFamily="2" charset="2"/>
              <a:buChar char="Ø"/>
            </a:pPr>
            <a:r>
              <a:rPr lang="fa-IR" sz="3100" b="1" dirty="0" smtClean="0">
                <a:effectLst/>
                <a:latin typeface="Calibri" panose="020F0502020204030204" pitchFamily="34" charset="0"/>
                <a:ea typeface="Calibri" panose="020F0502020204030204" pitchFamily="34" charset="0"/>
                <a:cs typeface="B Lotus" panose="00000400000000000000" pitchFamily="2" charset="-78"/>
              </a:rPr>
              <a:t>تعاریف برنامه ریزی</a:t>
            </a:r>
            <a:r>
              <a:rPr lang="fa-IR" sz="2800" b="1" dirty="0" smtClean="0">
                <a:effectLst/>
                <a:latin typeface="Calibri" panose="020F0502020204030204" pitchFamily="34" charset="0"/>
                <a:ea typeface="Calibri" panose="020F0502020204030204" pitchFamily="34" charset="0"/>
                <a:cs typeface="B Lotus" panose="00000400000000000000" pitchFamily="2" charset="-78"/>
              </a:rPr>
              <a:t/>
            </a:r>
            <a:br>
              <a:rPr lang="fa-IR" sz="2800" b="1" dirty="0" smtClean="0">
                <a:effectLst/>
                <a:latin typeface="Calibri" panose="020F0502020204030204" pitchFamily="34" charset="0"/>
                <a:ea typeface="Calibri" panose="020F0502020204030204" pitchFamily="34" charset="0"/>
                <a:cs typeface="B Lotus" panose="00000400000000000000" pitchFamily="2" charset="-78"/>
              </a:rPr>
            </a:br>
            <a:r>
              <a:rPr lang="en-US" sz="2800" dirty="0" smtClean="0">
                <a:effectLst/>
                <a:latin typeface="Calibri" panose="020F0502020204030204" pitchFamily="34" charset="0"/>
                <a:ea typeface="Calibri" panose="020F0502020204030204" pitchFamily="34" charset="0"/>
                <a:cs typeface="Arial" panose="020B0604020202020204" pitchFamily="34" charset="0"/>
              </a:rPr>
              <a:t/>
            </a:r>
            <a:br>
              <a:rPr lang="en-US" sz="2800" dirty="0" smtClean="0">
                <a:effectLst/>
                <a:latin typeface="Calibri" panose="020F0502020204030204" pitchFamily="34" charset="0"/>
                <a:ea typeface="Calibri" panose="020F0502020204030204" pitchFamily="34" charset="0"/>
                <a:cs typeface="Arial" panose="020B0604020202020204" pitchFamily="34" charset="0"/>
              </a:rPr>
            </a:br>
            <a:r>
              <a:rPr lang="fa-IR" sz="2700" dirty="0" smtClean="0">
                <a:effectLst/>
                <a:latin typeface="Calibri" panose="020F0502020204030204" pitchFamily="34" charset="0"/>
                <a:ea typeface="Calibri" panose="020F0502020204030204" pitchFamily="34" charset="0"/>
                <a:cs typeface="B Lotus" panose="00000400000000000000" pitchFamily="2" charset="-78"/>
              </a:rPr>
              <a:t>1-  برنامه ريزي يعني انتخاب اهداف درست و انتخاب مسير، راه، وسيله و روش درست براي تامين هدف.</a:t>
            </a:r>
            <a:r>
              <a:rPr lang="en-US" sz="2700" dirty="0" smtClean="0">
                <a:effectLst/>
                <a:latin typeface="Calibri" panose="020F0502020204030204" pitchFamily="34" charset="0"/>
                <a:ea typeface="Calibri" panose="020F0502020204030204" pitchFamily="34" charset="0"/>
                <a:cs typeface="Arial" panose="020B0604020202020204" pitchFamily="34" charset="0"/>
              </a:rPr>
              <a:t/>
            </a:r>
            <a:br>
              <a:rPr lang="en-US" sz="2700" dirty="0" smtClean="0">
                <a:effectLst/>
                <a:latin typeface="Calibri" panose="020F0502020204030204" pitchFamily="34" charset="0"/>
                <a:ea typeface="Calibri" panose="020F0502020204030204" pitchFamily="34" charset="0"/>
                <a:cs typeface="Arial" panose="020B0604020202020204" pitchFamily="34" charset="0"/>
              </a:rPr>
            </a:br>
            <a:r>
              <a:rPr lang="fa-IR" sz="2700" dirty="0" smtClean="0">
                <a:effectLst/>
                <a:latin typeface="Calibri" panose="020F0502020204030204" pitchFamily="34" charset="0"/>
                <a:ea typeface="Calibri" panose="020F0502020204030204" pitchFamily="34" charset="0"/>
                <a:cs typeface="B Lotus" panose="00000400000000000000" pitchFamily="2" charset="-78"/>
              </a:rPr>
              <a:t> به عبارتي در برنامه ريزي،اهداف و اقدامات لازم براي مواجهه با تغييرات و عوامل نامطمئن پيش بيني ميشود.</a:t>
            </a:r>
            <a:r>
              <a:rPr lang="en-US" sz="2700" dirty="0" smtClean="0">
                <a:effectLst/>
                <a:latin typeface="Calibri" panose="020F0502020204030204" pitchFamily="34" charset="0"/>
                <a:ea typeface="Calibri" panose="020F0502020204030204" pitchFamily="34" charset="0"/>
                <a:cs typeface="Arial" panose="020B0604020202020204" pitchFamily="34" charset="0"/>
              </a:rPr>
              <a:t/>
            </a:r>
            <a:br>
              <a:rPr lang="en-US" sz="2700" dirty="0" smtClean="0">
                <a:effectLst/>
                <a:latin typeface="Calibri" panose="020F0502020204030204" pitchFamily="34" charset="0"/>
                <a:ea typeface="Calibri" panose="020F0502020204030204" pitchFamily="34" charset="0"/>
                <a:cs typeface="Arial" panose="020B0604020202020204" pitchFamily="34" charset="0"/>
              </a:rPr>
            </a:br>
            <a:r>
              <a:rPr lang="fa-IR" sz="2700" dirty="0" smtClean="0">
                <a:effectLst/>
                <a:latin typeface="Calibri" panose="020F0502020204030204" pitchFamily="34" charset="0"/>
                <a:ea typeface="Calibri" panose="020F0502020204030204" pitchFamily="34" charset="0"/>
                <a:cs typeface="B Lotus" panose="00000400000000000000" pitchFamily="2" charset="-78"/>
              </a:rPr>
              <a:t>برنامه ريزي ترسيم شمايي از گذشته براي تصميمگيري در زمان حال براي انجام اقدامي در آينده ميباشد.</a:t>
            </a:r>
            <a:br>
              <a:rPr lang="fa-IR" sz="2700" dirty="0" smtClean="0">
                <a:effectLst/>
                <a:latin typeface="Calibri" panose="020F0502020204030204" pitchFamily="34" charset="0"/>
                <a:ea typeface="Calibri" panose="020F0502020204030204" pitchFamily="34" charset="0"/>
                <a:cs typeface="B Lotus" panose="00000400000000000000" pitchFamily="2" charset="-78"/>
              </a:rPr>
            </a:br>
            <a:r>
              <a:rPr lang="en-US" sz="2700" dirty="0" smtClean="0">
                <a:effectLst/>
                <a:latin typeface="Calibri" panose="020F0502020204030204" pitchFamily="34" charset="0"/>
                <a:ea typeface="Calibri" panose="020F0502020204030204" pitchFamily="34" charset="0"/>
                <a:cs typeface="Arial" panose="020B0604020202020204" pitchFamily="34" charset="0"/>
              </a:rPr>
              <a:t/>
            </a:r>
            <a:br>
              <a:rPr lang="en-US" sz="2700" dirty="0" smtClean="0">
                <a:effectLst/>
                <a:latin typeface="Calibri" panose="020F0502020204030204" pitchFamily="34" charset="0"/>
                <a:ea typeface="Calibri" panose="020F0502020204030204" pitchFamily="34" charset="0"/>
                <a:cs typeface="Arial" panose="020B0604020202020204" pitchFamily="34" charset="0"/>
              </a:rPr>
            </a:br>
            <a:r>
              <a:rPr lang="fa-IR" sz="2700" dirty="0">
                <a:solidFill>
                  <a:prstClr val="black"/>
                </a:solidFill>
                <a:latin typeface="Calibri" panose="020F0502020204030204" pitchFamily="34" charset="0"/>
                <a:ea typeface="Calibri" panose="020F0502020204030204" pitchFamily="34" charset="0"/>
                <a:cs typeface="B Lotus" panose="00000400000000000000" pitchFamily="2" charset="-78"/>
              </a:rPr>
              <a:t>2 </a:t>
            </a:r>
            <a:r>
              <a:rPr lang="fa-IR" sz="2700" dirty="0" smtClean="0">
                <a:effectLst/>
                <a:latin typeface="Calibri" panose="020F0502020204030204" pitchFamily="34" charset="0"/>
                <a:ea typeface="Calibri" panose="020F0502020204030204" pitchFamily="34" charset="0"/>
                <a:cs typeface="B Lotus" panose="00000400000000000000" pitchFamily="2" charset="-78"/>
              </a:rPr>
              <a:t>-  برنامه ريزي عبارتست از فرايندي داراي مراحل مشخص و به هم پيوسته براي توليد يك خروجي منسجم در قالب سيستمي هماهنگ از تصميمات. برنامه بياني روشن، مستند و مشروح از مقاصد و تصميمات است.</a:t>
            </a:r>
            <a:br>
              <a:rPr lang="fa-IR" sz="2700" dirty="0" smtClean="0">
                <a:effectLst/>
                <a:latin typeface="Calibri" panose="020F0502020204030204" pitchFamily="34" charset="0"/>
                <a:ea typeface="Calibri" panose="020F0502020204030204" pitchFamily="34" charset="0"/>
                <a:cs typeface="B Lotus" panose="00000400000000000000" pitchFamily="2" charset="-78"/>
              </a:rPr>
            </a:br>
            <a:r>
              <a:rPr lang="en-US" sz="2700" dirty="0" smtClean="0">
                <a:effectLst/>
                <a:latin typeface="Calibri" panose="020F0502020204030204" pitchFamily="34" charset="0"/>
                <a:ea typeface="Calibri" panose="020F0502020204030204" pitchFamily="34" charset="0"/>
                <a:cs typeface="Arial" panose="020B0604020202020204" pitchFamily="34" charset="0"/>
              </a:rPr>
              <a:t/>
            </a:r>
            <a:br>
              <a:rPr lang="en-US" sz="2700" dirty="0" smtClean="0">
                <a:effectLst/>
                <a:latin typeface="Calibri" panose="020F0502020204030204" pitchFamily="34" charset="0"/>
                <a:ea typeface="Calibri" panose="020F0502020204030204" pitchFamily="34" charset="0"/>
                <a:cs typeface="Arial" panose="020B0604020202020204" pitchFamily="34" charset="0"/>
              </a:rPr>
            </a:br>
            <a:r>
              <a:rPr lang="fa-IR" sz="2700" dirty="0" smtClean="0">
                <a:effectLst/>
                <a:latin typeface="Calibri" panose="020F0502020204030204" pitchFamily="34" charset="0"/>
                <a:ea typeface="Calibri" panose="020F0502020204030204" pitchFamily="34" charset="0"/>
                <a:cs typeface="B Lotus" panose="00000400000000000000" pitchFamily="2" charset="-78"/>
              </a:rPr>
              <a:t>3- برنامه ريزي عبارت از يك سلسله عمليات منظم، سيستماتيك و مرتبط با يكديگر بوده كه به منظور دستيابي به يكسري اهداف معين و مشخص توسط يك نهاد، سازمان و يا دولت براي يك مدت معين انجام مي گيرد.</a:t>
            </a:r>
            <a:br>
              <a:rPr lang="fa-IR" sz="2700" dirty="0" smtClean="0">
                <a:effectLst/>
                <a:latin typeface="Calibri" panose="020F0502020204030204" pitchFamily="34" charset="0"/>
                <a:ea typeface="Calibri" panose="020F0502020204030204" pitchFamily="34" charset="0"/>
                <a:cs typeface="B Lotus" panose="00000400000000000000" pitchFamily="2" charset="-78"/>
              </a:rPr>
            </a:br>
            <a:r>
              <a:rPr lang="en-US" sz="2700" dirty="0" smtClean="0">
                <a:effectLst/>
                <a:latin typeface="Calibri" panose="020F0502020204030204" pitchFamily="34" charset="0"/>
                <a:ea typeface="Calibri" panose="020F0502020204030204" pitchFamily="34" charset="0"/>
                <a:cs typeface="Arial" panose="020B0604020202020204" pitchFamily="34" charset="0"/>
              </a:rPr>
              <a:t/>
            </a:r>
            <a:br>
              <a:rPr lang="en-US" sz="2700" dirty="0" smtClean="0">
                <a:effectLst/>
                <a:latin typeface="Calibri" panose="020F0502020204030204" pitchFamily="34" charset="0"/>
                <a:ea typeface="Calibri" panose="020F0502020204030204" pitchFamily="34" charset="0"/>
                <a:cs typeface="Arial" panose="020B0604020202020204" pitchFamily="34" charset="0"/>
              </a:rPr>
            </a:br>
            <a:r>
              <a:rPr lang="fa-IR" sz="2700" dirty="0" smtClean="0">
                <a:effectLst/>
                <a:latin typeface="Calibri" panose="020F0502020204030204" pitchFamily="34" charset="0"/>
                <a:ea typeface="Calibri" panose="020F0502020204030204" pitchFamily="34" charset="0"/>
                <a:cs typeface="B Lotus" panose="00000400000000000000" pitchFamily="2" charset="-78"/>
              </a:rPr>
              <a:t>4-  برنامه خروجي فرايند برنامه ريزي است اما برنامه ريزي يك فرايند پيوسته است كه پيش از اتخاذ هر تصميمي آغاز شده و پس از اجراي آن تصميم ادامه مي يابد.</a:t>
            </a:r>
            <a:r>
              <a:rPr lang="en-US" sz="3100" dirty="0" smtClean="0">
                <a:effectLst/>
                <a:latin typeface="Calibri" panose="020F0502020204030204" pitchFamily="34" charset="0"/>
                <a:ea typeface="Calibri" panose="020F0502020204030204" pitchFamily="34" charset="0"/>
                <a:cs typeface="Arial" panose="020B0604020202020204" pitchFamily="34" charset="0"/>
              </a:rPr>
              <a:t/>
            </a:r>
            <a:br>
              <a:rPr lang="en-US" sz="3100" dirty="0" smtClean="0">
                <a:effectLst/>
                <a:latin typeface="Calibri" panose="020F0502020204030204" pitchFamily="34" charset="0"/>
                <a:ea typeface="Calibri" panose="020F0502020204030204" pitchFamily="34" charset="0"/>
                <a:cs typeface="Arial" panose="020B0604020202020204" pitchFamily="34" charset="0"/>
              </a:rPr>
            </a:br>
            <a:endParaRPr lang="en-US" sz="3100" dirty="0">
              <a:cs typeface="B Lotus" panose="00000400000000000000"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69701" y="1122363"/>
            <a:ext cx="10972800" cy="4531462"/>
          </a:xfrm>
        </p:spPr>
        <p:txBody>
          <a:bodyPr>
            <a:normAutofit fontScale="90000"/>
          </a:bodyPr>
          <a:lstStyle/>
          <a:p>
            <a:pPr marL="457200" marR="0" indent="-457200" algn="r" rtl="1">
              <a:lnSpc>
                <a:spcPct val="107000"/>
              </a:lnSpc>
              <a:spcBef>
                <a:spcPts val="0"/>
              </a:spcBef>
              <a:spcAft>
                <a:spcPts val="800"/>
              </a:spcAft>
              <a:buFont typeface="Wingdings" panose="05000000000000000000" pitchFamily="2" charset="2"/>
              <a:buChar char="Ø"/>
            </a:pPr>
            <a:r>
              <a:rPr lang="fa-IR" sz="3100" b="1" dirty="0">
                <a:latin typeface="Calibri" panose="020F0502020204030204" pitchFamily="34" charset="0"/>
                <a:ea typeface="Calibri" panose="020F0502020204030204" pitchFamily="34" charset="0"/>
                <a:cs typeface="B Lotus" panose="00000400000000000000" pitchFamily="2" charset="-78"/>
              </a:rPr>
              <a:t>برنامه ریزی به اعتبار زمان و طول مدت:  </a:t>
            </a:r>
            <a:r>
              <a:rPr lang="fa-IR" sz="3100" b="1" dirty="0" smtClean="0">
                <a:latin typeface="Calibri" panose="020F0502020204030204" pitchFamily="34" charset="0"/>
                <a:ea typeface="Calibri" panose="020F0502020204030204" pitchFamily="34" charset="0"/>
                <a:cs typeface="B Lotus" panose="00000400000000000000" pitchFamily="2" charset="-78"/>
              </a:rPr>
              <a:t/>
            </a:r>
            <a:br>
              <a:rPr lang="fa-IR" sz="3100" b="1" dirty="0" smtClean="0">
                <a:latin typeface="Calibri" panose="020F0502020204030204" pitchFamily="34" charset="0"/>
                <a:ea typeface="Calibri" panose="020F0502020204030204" pitchFamily="34" charset="0"/>
                <a:cs typeface="B Lotus" panose="00000400000000000000" pitchFamily="2" charset="-78"/>
              </a:rPr>
            </a:br>
            <a:r>
              <a:rPr lang="en-US" sz="2700" dirty="0" smtClean="0">
                <a:effectLst/>
                <a:latin typeface="Calibri" panose="020F0502020204030204" pitchFamily="34" charset="0"/>
                <a:ea typeface="Calibri" panose="020F0502020204030204" pitchFamily="34" charset="0"/>
                <a:cs typeface="B Lotus" panose="00000400000000000000" pitchFamily="2" charset="-78"/>
              </a:rPr>
              <a:t/>
            </a:r>
            <a:br>
              <a:rPr lang="en-US" sz="2700" dirty="0" smtClean="0">
                <a:effectLst/>
                <a:latin typeface="Calibri" panose="020F0502020204030204" pitchFamily="34" charset="0"/>
                <a:ea typeface="Calibri" panose="020F0502020204030204" pitchFamily="34" charset="0"/>
                <a:cs typeface="B Lotus" panose="00000400000000000000" pitchFamily="2" charset="-78"/>
              </a:rPr>
            </a:br>
            <a:r>
              <a:rPr lang="fa-IR" sz="2700" dirty="0">
                <a:latin typeface="Calibri" panose="020F0502020204030204" pitchFamily="34" charset="0"/>
                <a:ea typeface="Calibri" panose="020F0502020204030204" pitchFamily="34" charset="0"/>
                <a:cs typeface="B Lotus" panose="00000400000000000000" pitchFamily="2" charset="-78"/>
              </a:rPr>
              <a:t>برنامه ریزی کوتاه مدت : برنامه های کوتاه مدت معمولا از یک تا پنج سال طول می کشد</a:t>
            </a:r>
            <a:r>
              <a:rPr lang="fa-IR" sz="2700" dirty="0" smtClean="0">
                <a:latin typeface="Calibri" panose="020F0502020204030204" pitchFamily="34" charset="0"/>
                <a:ea typeface="Calibri" panose="020F0502020204030204" pitchFamily="34" charset="0"/>
                <a:cs typeface="B Lotus" panose="00000400000000000000" pitchFamily="2" charset="-78"/>
              </a:rPr>
              <a:t>.</a:t>
            </a:r>
            <a:br>
              <a:rPr lang="fa-IR" sz="2700" dirty="0" smtClean="0">
                <a:latin typeface="Calibri" panose="020F0502020204030204" pitchFamily="34" charset="0"/>
                <a:ea typeface="Calibri" panose="020F0502020204030204" pitchFamily="34" charset="0"/>
                <a:cs typeface="B Lotus" panose="00000400000000000000" pitchFamily="2" charset="-78"/>
              </a:rPr>
            </a:br>
            <a:r>
              <a:rPr lang="en-US" sz="2700" dirty="0" smtClean="0">
                <a:effectLst/>
                <a:latin typeface="Calibri" panose="020F0502020204030204" pitchFamily="34" charset="0"/>
                <a:ea typeface="Calibri" panose="020F0502020204030204" pitchFamily="34" charset="0"/>
                <a:cs typeface="B Lotus" panose="00000400000000000000" pitchFamily="2" charset="-78"/>
              </a:rPr>
              <a:t/>
            </a:r>
            <a:br>
              <a:rPr lang="en-US" sz="2700" dirty="0" smtClean="0">
                <a:effectLst/>
                <a:latin typeface="Calibri" panose="020F0502020204030204" pitchFamily="34" charset="0"/>
                <a:ea typeface="Calibri" panose="020F0502020204030204" pitchFamily="34" charset="0"/>
                <a:cs typeface="B Lotus" panose="00000400000000000000" pitchFamily="2" charset="-78"/>
              </a:rPr>
            </a:br>
            <a:r>
              <a:rPr lang="fa-IR" sz="2700" dirty="0">
                <a:latin typeface="Calibri" panose="020F0502020204030204" pitchFamily="34" charset="0"/>
                <a:ea typeface="Calibri" panose="020F0502020204030204" pitchFamily="34" charset="0"/>
                <a:cs typeface="B Lotus" panose="00000400000000000000" pitchFamily="2" charset="-78"/>
              </a:rPr>
              <a:t>برنامه ریزی میان مدت : برنامه های میان مدت معمولا برای مدت پنج الی ده سال طرح ریزی می شوند</a:t>
            </a:r>
            <a:r>
              <a:rPr lang="fa-IR" sz="2700" dirty="0" smtClean="0">
                <a:latin typeface="Calibri" panose="020F0502020204030204" pitchFamily="34" charset="0"/>
                <a:ea typeface="Calibri" panose="020F0502020204030204" pitchFamily="34" charset="0"/>
                <a:cs typeface="B Lotus" panose="00000400000000000000" pitchFamily="2" charset="-78"/>
              </a:rPr>
              <a:t>.</a:t>
            </a:r>
            <a:br>
              <a:rPr lang="fa-IR" sz="2700" dirty="0" smtClean="0">
                <a:latin typeface="Calibri" panose="020F0502020204030204" pitchFamily="34" charset="0"/>
                <a:ea typeface="Calibri" panose="020F0502020204030204" pitchFamily="34" charset="0"/>
                <a:cs typeface="B Lotus" panose="00000400000000000000" pitchFamily="2" charset="-78"/>
              </a:rPr>
            </a:br>
            <a:r>
              <a:rPr lang="en-US" sz="2700" dirty="0" smtClean="0">
                <a:effectLst/>
                <a:latin typeface="Calibri" panose="020F0502020204030204" pitchFamily="34" charset="0"/>
                <a:ea typeface="Calibri" panose="020F0502020204030204" pitchFamily="34" charset="0"/>
                <a:cs typeface="B Lotus" panose="00000400000000000000" pitchFamily="2" charset="-78"/>
              </a:rPr>
              <a:t/>
            </a:r>
            <a:br>
              <a:rPr lang="en-US" sz="2700" dirty="0" smtClean="0">
                <a:effectLst/>
                <a:latin typeface="Calibri" panose="020F0502020204030204" pitchFamily="34" charset="0"/>
                <a:ea typeface="Calibri" panose="020F0502020204030204" pitchFamily="34" charset="0"/>
                <a:cs typeface="B Lotus" panose="00000400000000000000" pitchFamily="2" charset="-78"/>
              </a:rPr>
            </a:br>
            <a:r>
              <a:rPr lang="fa-IR" sz="2700" dirty="0">
                <a:latin typeface="Calibri" panose="020F0502020204030204" pitchFamily="34" charset="0"/>
                <a:ea typeface="Calibri" panose="020F0502020204030204" pitchFamily="34" charset="0"/>
                <a:cs typeface="B Lotus" panose="00000400000000000000" pitchFamily="2" charset="-78"/>
              </a:rPr>
              <a:t>برنامه ریزی دراز مدت : برنامه های دراز مدت معمولا آینده ای از ده الی بیست سال و بیشتر را در بر می گیرند.</a:t>
            </a:r>
            <a:r>
              <a:rPr lang="en-US" sz="4800" dirty="0" smtClean="0">
                <a:effectLst/>
                <a:latin typeface="Calibri" panose="020F0502020204030204" pitchFamily="34" charset="0"/>
                <a:ea typeface="Calibri" panose="020F0502020204030204" pitchFamily="34" charset="0"/>
                <a:cs typeface="Arial" panose="020B0604020202020204" pitchFamily="34" charset="0"/>
              </a:rPr>
              <a:t/>
            </a:r>
            <a:br>
              <a:rPr lang="en-US" sz="4800" dirty="0" smtClean="0">
                <a:effectLst/>
                <a:latin typeface="Calibri" panose="020F0502020204030204" pitchFamily="34" charset="0"/>
                <a:ea typeface="Calibri" panose="020F0502020204030204" pitchFamily="34" charset="0"/>
                <a:cs typeface="Arial" panose="020B0604020202020204" pitchFamily="34" charset="0"/>
              </a:rPr>
            </a:br>
            <a:endParaRPr lang="en-US" dirty="0"/>
          </a:p>
        </p:txBody>
      </p:sp>
    </p:spTree>
    <p:extLst>
      <p:ext uri="{BB962C8B-B14F-4D97-AF65-F5344CB8AC3E}">
        <p14:creationId xmlns:p14="http://schemas.microsoft.com/office/powerpoint/2010/main" xmlns=""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2479" y="1141386"/>
            <a:ext cx="10947041" cy="4666985"/>
          </a:xfrm>
        </p:spPr>
        <p:txBody>
          <a:bodyPr>
            <a:normAutofit fontScale="90000"/>
          </a:bodyPr>
          <a:lstStyle/>
          <a:p>
            <a:pPr marL="457200" marR="0" indent="-457200" algn="r" rtl="1">
              <a:lnSpc>
                <a:spcPct val="107000"/>
              </a:lnSpc>
              <a:spcBef>
                <a:spcPts val="0"/>
              </a:spcBef>
              <a:spcAft>
                <a:spcPts val="800"/>
              </a:spcAft>
              <a:buFont typeface="Wingdings" panose="05000000000000000000" pitchFamily="2" charset="2"/>
              <a:buChar char="Ø"/>
            </a:pPr>
            <a:r>
              <a:rPr lang="fa-IR" sz="3100" b="1" dirty="0" smtClean="0">
                <a:effectLst/>
                <a:latin typeface="Calibri" panose="020F0502020204030204" pitchFamily="34" charset="0"/>
                <a:ea typeface="Calibri" panose="020F0502020204030204" pitchFamily="34" charset="0"/>
                <a:cs typeface="B Lotus" panose="00000400000000000000" pitchFamily="2" charset="-78"/>
              </a:rPr>
              <a:t>برنامه ریزی (ازنظردامنه عمل):</a:t>
            </a:r>
            <a:r>
              <a:rPr lang="fa-IR" sz="2400" b="1" dirty="0" smtClean="0">
                <a:effectLst/>
                <a:latin typeface="Calibri" panose="020F0502020204030204" pitchFamily="34" charset="0"/>
                <a:ea typeface="Calibri" panose="020F0502020204030204" pitchFamily="34" charset="0"/>
                <a:cs typeface="B Lotus" panose="00000400000000000000" pitchFamily="2" charset="-78"/>
              </a:rPr>
              <a:t/>
            </a:r>
            <a:br>
              <a:rPr lang="fa-IR" sz="2400" b="1" dirty="0" smtClean="0">
                <a:effectLst/>
                <a:latin typeface="Calibri" panose="020F0502020204030204" pitchFamily="34" charset="0"/>
                <a:ea typeface="Calibri" panose="020F0502020204030204" pitchFamily="34" charset="0"/>
                <a:cs typeface="B Lotus" panose="00000400000000000000" pitchFamily="2" charset="-78"/>
              </a:rPr>
            </a:b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r>
              <a:rPr lang="fa-IR" sz="2700" dirty="0" smtClean="0">
                <a:effectLst/>
                <a:latin typeface="Calibri" panose="020F0502020204030204" pitchFamily="34" charset="0"/>
                <a:ea typeface="Calibri" panose="020F0502020204030204" pitchFamily="34" charset="0"/>
                <a:cs typeface="B Lotus" panose="00000400000000000000" pitchFamily="2" charset="-78"/>
              </a:rPr>
              <a:t>برنامه ریزی جامع وکلی : برنامه ریزی می تواندجامع وکلی باشد، وهمه هدفهاوحیطه های مربوط به سطوح مختلف آموزش وپرورش رادربرگیرد.</a:t>
            </a:r>
            <a:br>
              <a:rPr lang="fa-IR" sz="2700" dirty="0" smtClean="0">
                <a:effectLst/>
                <a:latin typeface="Calibri" panose="020F0502020204030204" pitchFamily="34" charset="0"/>
                <a:ea typeface="Calibri" panose="020F0502020204030204" pitchFamily="34" charset="0"/>
                <a:cs typeface="B Lotus" panose="00000400000000000000" pitchFamily="2" charset="-78"/>
              </a:rPr>
            </a:br>
            <a:r>
              <a:rPr lang="en-US" sz="2700" dirty="0" smtClean="0">
                <a:effectLst/>
                <a:latin typeface="Calibri" panose="020F0502020204030204" pitchFamily="34" charset="0"/>
                <a:ea typeface="Calibri" panose="020F0502020204030204" pitchFamily="34" charset="0"/>
                <a:cs typeface="Arial" panose="020B0604020202020204" pitchFamily="34" charset="0"/>
              </a:rPr>
              <a:t/>
            </a:r>
            <a:br>
              <a:rPr lang="en-US" sz="2700" dirty="0" smtClean="0">
                <a:effectLst/>
                <a:latin typeface="Calibri" panose="020F0502020204030204" pitchFamily="34" charset="0"/>
                <a:ea typeface="Calibri" panose="020F0502020204030204" pitchFamily="34" charset="0"/>
                <a:cs typeface="Arial" panose="020B0604020202020204" pitchFamily="34" charset="0"/>
              </a:rPr>
            </a:br>
            <a:r>
              <a:rPr lang="fa-IR" sz="2700" dirty="0" smtClean="0">
                <a:effectLst/>
                <a:latin typeface="Calibri" panose="020F0502020204030204" pitchFamily="34" charset="0"/>
                <a:ea typeface="Calibri" panose="020F0502020204030204" pitchFamily="34" charset="0"/>
                <a:cs typeface="B Lotus" panose="00000400000000000000" pitchFamily="2" charset="-78"/>
              </a:rPr>
              <a:t>برنامه ریزی ملی : برنامه ریزی می توانددرسطح ملی باشد،مانندبرنامه ریزی درسی برای آموزش وپرورش ابتدائی درسطح کشور.</a:t>
            </a:r>
            <a:br>
              <a:rPr lang="fa-IR" sz="2700" dirty="0" smtClean="0">
                <a:effectLst/>
                <a:latin typeface="Calibri" panose="020F0502020204030204" pitchFamily="34" charset="0"/>
                <a:ea typeface="Calibri" panose="020F0502020204030204" pitchFamily="34" charset="0"/>
                <a:cs typeface="B Lotus" panose="00000400000000000000" pitchFamily="2" charset="-78"/>
              </a:rPr>
            </a:br>
            <a:r>
              <a:rPr lang="en-US" sz="2700" dirty="0" smtClean="0">
                <a:effectLst/>
                <a:latin typeface="Calibri" panose="020F0502020204030204" pitchFamily="34" charset="0"/>
                <a:ea typeface="Calibri" panose="020F0502020204030204" pitchFamily="34" charset="0"/>
                <a:cs typeface="Arial" panose="020B0604020202020204" pitchFamily="34" charset="0"/>
              </a:rPr>
              <a:t/>
            </a:r>
            <a:br>
              <a:rPr lang="en-US" sz="2700" dirty="0" smtClean="0">
                <a:effectLst/>
                <a:latin typeface="Calibri" panose="020F0502020204030204" pitchFamily="34" charset="0"/>
                <a:ea typeface="Calibri" panose="020F0502020204030204" pitchFamily="34" charset="0"/>
                <a:cs typeface="Arial" panose="020B0604020202020204" pitchFamily="34" charset="0"/>
              </a:rPr>
            </a:br>
            <a:r>
              <a:rPr lang="fa-IR" sz="2700" dirty="0" smtClean="0">
                <a:effectLst/>
                <a:latin typeface="Calibri" panose="020F0502020204030204" pitchFamily="34" charset="0"/>
                <a:ea typeface="Calibri" panose="020F0502020204030204" pitchFamily="34" charset="0"/>
                <a:cs typeface="B Lotus" panose="00000400000000000000" pitchFamily="2" charset="-78"/>
              </a:rPr>
              <a:t>برنامه ریزی محلی وناحیه ای : برنامه ریزی می توانددرسطح محلی وناحیه ای (استان وشهرستان)باشد.مانندبرنامه ریزی درسی برای سطوح مختلف آموزش وپرورش خراسان ،که درواقع جامع وکلی است، ویا برنامه ریزی درسی برای تعلیمات حرفه وفن اراک ویایزد، که ازنوع برنامه ریزی ویژه ومحلی است.</a:t>
            </a: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endParaRPr lang="en-US" sz="24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357446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882" y="373488"/>
            <a:ext cx="11333408" cy="6104586"/>
          </a:xfrm>
        </p:spPr>
        <p:txBody>
          <a:bodyPr>
            <a:normAutofit/>
          </a:bodyPr>
          <a:lstStyle/>
          <a:p>
            <a:pPr marL="457200" marR="0" indent="-457200" algn="r" rtl="1">
              <a:lnSpc>
                <a:spcPct val="107000"/>
              </a:lnSpc>
              <a:spcBef>
                <a:spcPts val="0"/>
              </a:spcBef>
              <a:spcAft>
                <a:spcPts val="800"/>
              </a:spcAft>
              <a:buFont typeface="Wingdings" panose="05000000000000000000" pitchFamily="2" charset="2"/>
              <a:buChar char="Ø"/>
            </a:pPr>
            <a:r>
              <a:rPr lang="fa-IR" sz="3100" b="1" dirty="0" smtClean="0">
                <a:effectLst/>
                <a:latin typeface="Calibri" panose="020F0502020204030204" pitchFamily="34" charset="0"/>
                <a:ea typeface="Calibri" panose="020F0502020204030204" pitchFamily="34" charset="0"/>
                <a:cs typeface="B Lotus" panose="00000400000000000000" pitchFamily="2" charset="-78"/>
              </a:rPr>
              <a:t>برنامه ریزی درسی پیش ازدبستان</a:t>
            </a:r>
            <a:r>
              <a:rPr lang="fa-IR" sz="3200" b="1" dirty="0" smtClean="0">
                <a:effectLst/>
                <a:latin typeface="Calibri" panose="020F0502020204030204" pitchFamily="34" charset="0"/>
                <a:ea typeface="Calibri" panose="020F0502020204030204" pitchFamily="34" charset="0"/>
                <a:cs typeface="B Lotus" panose="00000400000000000000" pitchFamily="2" charset="-78"/>
              </a:rPr>
              <a:t/>
            </a:r>
            <a:br>
              <a:rPr lang="fa-IR" sz="3200" b="1" dirty="0" smtClean="0">
                <a:effectLst/>
                <a:latin typeface="Calibri" panose="020F0502020204030204" pitchFamily="34" charset="0"/>
                <a:ea typeface="Calibri" panose="020F0502020204030204" pitchFamily="34" charset="0"/>
                <a:cs typeface="B Lotus" panose="00000400000000000000" pitchFamily="2" charset="-78"/>
              </a:rPr>
            </a:b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r>
              <a:rPr lang="fa-IR" sz="2400" dirty="0" smtClean="0">
                <a:effectLst/>
                <a:latin typeface="Calibri" panose="020F0502020204030204" pitchFamily="34" charset="0"/>
                <a:ea typeface="Calibri" panose="020F0502020204030204" pitchFamily="34" charset="0"/>
                <a:cs typeface="B Lotus" panose="00000400000000000000" pitchFamily="2" charset="-78"/>
              </a:rPr>
              <a:t>برنامه درسی محصول برنامه ریزی درسی است. برنامه ریزی درسی </a:t>
            </a:r>
            <a:r>
              <a:rPr lang="en-US" sz="2400" dirty="0" smtClean="0">
                <a:effectLst/>
                <a:latin typeface="Calibri" panose="020F0502020204030204" pitchFamily="34" charset="0"/>
                <a:ea typeface="Calibri" panose="020F0502020204030204" pitchFamily="34" charset="0"/>
                <a:cs typeface="B Lotus" panose="00000400000000000000" pitchFamily="2" charset="-78"/>
              </a:rPr>
              <a:t>curriculum planning</a:t>
            </a:r>
            <a:r>
              <a:rPr lang="fa-IR" sz="2400" dirty="0" smtClean="0">
                <a:effectLst/>
                <a:latin typeface="Calibri" panose="020F0502020204030204" pitchFamily="34" charset="0"/>
                <a:ea typeface="Calibri" panose="020F0502020204030204" pitchFamily="34" charset="0"/>
                <a:cs typeface="B Lotus" panose="00000400000000000000" pitchFamily="2" charset="-78"/>
              </a:rPr>
              <a:t>  یا </a:t>
            </a:r>
            <a:r>
              <a:rPr lang="en-US" sz="2400" dirty="0" smtClean="0">
                <a:effectLst/>
                <a:latin typeface="Calibri" panose="020F0502020204030204" pitchFamily="34" charset="0"/>
                <a:ea typeface="Calibri" panose="020F0502020204030204" pitchFamily="34" charset="0"/>
                <a:cs typeface="B Lotus" panose="00000400000000000000" pitchFamily="2" charset="-78"/>
              </a:rPr>
              <a:t>curriculum development</a:t>
            </a:r>
            <a:r>
              <a:rPr lang="fa-IR" sz="2400" dirty="0" smtClean="0">
                <a:effectLst/>
                <a:latin typeface="Calibri" panose="020F0502020204030204" pitchFamily="34" charset="0"/>
                <a:ea typeface="Calibri" panose="020F0502020204030204" pitchFamily="34" charset="0"/>
                <a:cs typeface="B Lotus" panose="00000400000000000000" pitchFamily="2" charset="-78"/>
              </a:rPr>
              <a:t>  شامل سازماندهی یک سلسله فعالیتهای یاد دهی و یادگیری  به منظور ایحاد تغییرات مطلوب در رفتار یادگیرنده ها و ارزشیابی میزان تحققق این تغییرات است. بنابراین فرایند برنامه ریزی درسی شامل سازماندهی فعالیت ها و ارزشیابی می باشد و هدف آن ایجاد تغییرات مطلوب و محور آن، یادگیرنده است.  </a:t>
            </a: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r>
              <a:rPr lang="fa-IR" sz="2400" dirty="0" smtClean="0">
                <a:effectLst/>
                <a:latin typeface="Calibri" panose="020F0502020204030204" pitchFamily="34" charset="0"/>
                <a:ea typeface="Calibri" panose="020F0502020204030204" pitchFamily="34" charset="0"/>
                <a:cs typeface="B Lotus" panose="00000400000000000000" pitchFamily="2" charset="-78"/>
              </a:rPr>
              <a:t> </a:t>
            </a: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r>
              <a:rPr lang="fa-IR" sz="1800" dirty="0" smtClean="0">
                <a:effectLst/>
                <a:latin typeface="Calibri" panose="020F0502020204030204" pitchFamily="34" charset="0"/>
                <a:ea typeface="Calibri" panose="020F0502020204030204" pitchFamily="34" charset="0"/>
                <a:cs typeface="Arial" panose="020B0604020202020204" pitchFamily="34" charset="0"/>
              </a:rPr>
              <a:t>    </a:t>
            </a:r>
            <a:r>
              <a:rPr lang="fa-IR" sz="3100" b="1" dirty="0" smtClean="0">
                <a:effectLst/>
                <a:latin typeface="Calibri" panose="020F0502020204030204" pitchFamily="34" charset="0"/>
                <a:ea typeface="Calibri" panose="020F0502020204030204" pitchFamily="34" charset="0"/>
                <a:cs typeface="B Lotus" panose="00000400000000000000" pitchFamily="2" charset="-78"/>
              </a:rPr>
              <a:t>برنامه درسي :</a:t>
            </a:r>
            <a:r>
              <a:rPr lang="fa-IR" sz="3100" dirty="0" smtClean="0">
                <a:effectLst/>
                <a:latin typeface="Calibri" panose="020F0502020204030204" pitchFamily="34" charset="0"/>
                <a:ea typeface="Calibri" panose="020F0502020204030204" pitchFamily="34" charset="0"/>
                <a:cs typeface="B Lotus" panose="00000400000000000000" pitchFamily="2" charset="-78"/>
              </a:rPr>
              <a:t> </a:t>
            </a:r>
            <a:r>
              <a:rPr lang="fa-IR" sz="2800" dirty="0" smtClean="0">
                <a:effectLst/>
                <a:latin typeface="Calibri" panose="020F0502020204030204" pitchFamily="34" charset="0"/>
                <a:ea typeface="Calibri" panose="020F0502020204030204" pitchFamily="34" charset="0"/>
                <a:cs typeface="B Lotus" panose="00000400000000000000" pitchFamily="2" charset="-78"/>
              </a:rPr>
              <a:t/>
            </a:r>
            <a:br>
              <a:rPr lang="fa-IR" sz="2800" dirty="0" smtClean="0">
                <a:effectLst/>
                <a:latin typeface="Calibri" panose="020F0502020204030204" pitchFamily="34" charset="0"/>
                <a:ea typeface="Calibri" panose="020F0502020204030204" pitchFamily="34" charset="0"/>
                <a:cs typeface="B Lotus" panose="00000400000000000000" pitchFamily="2" charset="-78"/>
              </a:rPr>
            </a:b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r>
              <a:rPr lang="fa-IR" sz="2400" dirty="0" smtClean="0">
                <a:effectLst/>
                <a:latin typeface="Calibri" panose="020F0502020204030204" pitchFamily="34" charset="0"/>
                <a:ea typeface="Calibri" panose="020F0502020204030204" pitchFamily="34" charset="0"/>
                <a:cs typeface="B Lotus" panose="00000400000000000000" pitchFamily="2" charset="-78"/>
              </a:rPr>
              <a:t>برنامه ریزی درسی :عبارتند از ، يك سلسله وقايع آموزشي طراحي شده كه به قصد نتايج آموزشي براي يك يا چند دانش آموز پيش بيني شده است .</a:t>
            </a:r>
            <a:r>
              <a:rPr lang="en-US" sz="2400" dirty="0" smtClean="0">
                <a:effectLst/>
                <a:latin typeface="Calibri" panose="020F0502020204030204" pitchFamily="34" charset="0"/>
                <a:ea typeface="Calibri" panose="020F0502020204030204" pitchFamily="34" charset="0"/>
                <a:cs typeface="B Lotus" panose="00000400000000000000" pitchFamily="2" charset="-78"/>
              </a:rPr>
              <a:t/>
            </a:r>
            <a:br>
              <a:rPr lang="en-US" sz="2400" dirty="0" smtClean="0">
                <a:effectLst/>
                <a:latin typeface="Calibri" panose="020F0502020204030204" pitchFamily="34" charset="0"/>
                <a:ea typeface="Calibri" panose="020F0502020204030204" pitchFamily="34" charset="0"/>
                <a:cs typeface="B Lotus" panose="00000400000000000000" pitchFamily="2" charset="-78"/>
              </a:rPr>
            </a:br>
            <a:r>
              <a:rPr lang="fa-IR" sz="2400" dirty="0" smtClean="0">
                <a:effectLst/>
                <a:latin typeface="Calibri" panose="020F0502020204030204" pitchFamily="34" charset="0"/>
                <a:ea typeface="Calibri" panose="020F0502020204030204" pitchFamily="34" charset="0"/>
                <a:cs typeface="B Lotus" panose="00000400000000000000" pitchFamily="2" charset="-78"/>
              </a:rPr>
              <a:t>بنابراین فرایند برنامه ریزی درسی شامل سازماندهی فعالیت ها و ارزشیابی می باشد و هدف آن ایجاد تغییرت مطلوب و محور آن یادگیرنده است.</a:t>
            </a:r>
            <a:r>
              <a:rPr lang="en-US" sz="2400" dirty="0" smtClean="0">
                <a:effectLst/>
                <a:latin typeface="Calibri" panose="020F0502020204030204" pitchFamily="34" charset="0"/>
                <a:ea typeface="Calibri" panose="020F0502020204030204" pitchFamily="34" charset="0"/>
                <a:cs typeface="B Lotus" panose="00000400000000000000" pitchFamily="2" charset="-78"/>
              </a:rPr>
              <a:t/>
            </a:r>
            <a:br>
              <a:rPr lang="en-US" sz="2400" dirty="0" smtClean="0">
                <a:effectLst/>
                <a:latin typeface="Calibri" panose="020F0502020204030204" pitchFamily="34" charset="0"/>
                <a:ea typeface="Calibri" panose="020F0502020204030204" pitchFamily="34" charset="0"/>
                <a:cs typeface="B Lotus" panose="00000400000000000000" pitchFamily="2" charset="-78"/>
              </a:rPr>
            </a:br>
            <a:r>
              <a:rPr lang="fa-IR" sz="2400" dirty="0" smtClean="0">
                <a:effectLst/>
                <a:latin typeface="Calibri" panose="020F0502020204030204" pitchFamily="34" charset="0"/>
                <a:ea typeface="Calibri" panose="020F0502020204030204" pitchFamily="34" charset="0"/>
                <a:cs typeface="B Lotus" panose="00000400000000000000" pitchFamily="2" charset="-78"/>
              </a:rPr>
              <a:t>برنامه ریزی درسی قلب نظام تعلیم و تربیت است و ابزاری در جهت تحقق اهداف آموزش و پرورش است.</a:t>
            </a: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endParaRPr lang="en-US" sz="2400" b="1" dirty="0"/>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2772222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511381"/>
          </a:xfrm>
        </p:spPr>
        <p:txBody>
          <a:bodyPr>
            <a:normAutofit/>
          </a:bodyPr>
          <a:lstStyle/>
          <a:p>
            <a:pPr lvl="0">
              <a:spcBef>
                <a:spcPts val="1000"/>
              </a:spcBef>
            </a:pPr>
            <a:r>
              <a:rPr lang="fa-IR" sz="2800" b="1" dirty="0" smtClean="0">
                <a:cs typeface="B Lotus" panose="00000400000000000000" pitchFamily="2" charset="-78"/>
              </a:rPr>
              <a:t>پایان جلسه اول</a:t>
            </a:r>
            <a:br>
              <a:rPr lang="fa-IR" sz="2800" b="1" dirty="0" smtClean="0">
                <a:cs typeface="B Lotus" panose="00000400000000000000" pitchFamily="2" charset="-78"/>
              </a:rPr>
            </a:b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31</Words>
  <Application>Microsoft Office PowerPoint</Application>
  <PresentationFormat>Custom</PresentationFormat>
  <Paragraphs>10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گروه تربیت کودک   آموزشکده قدسیه ساری   درس برنامه ریزی پیش ازدبستان  جلسه اول  مدرس: مهرانگیز خادملو </vt:lpstr>
      <vt:lpstr>برنامه ریزی    در علم مدیریت ، برنامه ریزی به عنوان یک نگرش و یک راه زندگی است که متضمن تعهد به مبنای اندیشه،  تفکر آینده نگر و عزم راسخ به برنامه ریزی منظم و مداوم می باشد.  بنابراین مدیریت و برنامه ریزی به هیچ وجه قابل انفکاک نبوده ،در هر کاری بدون برنامه ریزی تحقق اهداف ناممکن  و یا با مشکلات متعددی روبرو خواهد شد.    </vt:lpstr>
      <vt:lpstr>تعاریف برنامه ریزی  1-  برنامه ريزي يعني انتخاب اهداف درست و انتخاب مسير، راه، وسيله و روش درست براي تامين هدف.  به عبارتي در برنامه ريزي،اهداف و اقدامات لازم براي مواجهه با تغييرات و عوامل نامطمئن پيش بيني ميشود. برنامه ريزي ترسيم شمايي از گذشته براي تصميمگيري در زمان حال براي انجام اقدامي در آينده ميباشد.  2 -  برنامه ريزي عبارتست از فرايندي داراي مراحل مشخص و به هم پيوسته براي توليد يك خروجي منسجم در قالب سيستمي هماهنگ از تصميمات. برنامه بياني روشن، مستند و مشروح از مقاصد و تصميمات است.  3- برنامه ريزي عبارت از يك سلسله عمليات منظم، سيستماتيك و مرتبط با يكديگر بوده كه به منظور دستيابي به يكسري اهداف معين و مشخص توسط يك نهاد، سازمان و يا دولت براي يك مدت معين انجام مي گيرد.  4-  برنامه خروجي فرايند برنامه ريزي است اما برنامه ريزي يك فرايند پيوسته است كه پيش از اتخاذ هر تصميمي آغاز شده و پس از اجراي آن تصميم ادامه مي يابد. </vt:lpstr>
      <vt:lpstr>برنامه ریزی به اعتبار زمان و طول مدت:    برنامه ریزی کوتاه مدت : برنامه های کوتاه مدت معمولا از یک تا پنج سال طول می کشد.  برنامه ریزی میان مدت : برنامه های میان مدت معمولا برای مدت پنج الی ده سال طرح ریزی می شوند.  برنامه ریزی دراز مدت : برنامه های دراز مدت معمولا آینده ای از ده الی بیست سال و بیشتر را در بر می گیرند. </vt:lpstr>
      <vt:lpstr>برنامه ریزی (ازنظردامنه عمل):  برنامه ریزی جامع وکلی : برنامه ریزی می تواندجامع وکلی باشد، وهمه هدفهاوحیطه های مربوط به سطوح مختلف آموزش وپرورش رادربرگیرد.  برنامه ریزی ملی : برنامه ریزی می توانددرسطح ملی باشد،مانندبرنامه ریزی درسی برای آموزش وپرورش ابتدائی درسطح کشور.  برنامه ریزی محلی وناحیه ای : برنامه ریزی می توانددرسطح محلی وناحیه ای (استان وشهرستان)باشد.مانندبرنامه ریزی درسی برای سطوح مختلف آموزش وپرورش خراسان ،که درواقع جامع وکلی است، ویا برنامه ریزی درسی برای تعلیمات حرفه وفن اراک ویایزد، که ازنوع برنامه ریزی ویژه ومحلی است. </vt:lpstr>
      <vt:lpstr>برنامه ریزی درسی پیش ازدبستان  برنامه درسی محصول برنامه ریزی درسی است. برنامه ریزی درسی curriculum planning  یا curriculum development  شامل سازماندهی یک سلسله فعالیتهای یاد دهی و یادگیری  به منظور ایحاد تغییرات مطلوب در رفتار یادگیرنده ها و ارزشیابی میزان تحققق این تغییرات است. بنابراین فرایند برنامه ریزی درسی شامل سازماندهی فعالیت ها و ارزشیابی می باشد و هدف آن ایجاد تغییرات مطلوب و محور آن، یادگیرنده است.         برنامه درسي :   برنامه ریزی درسی :عبارتند از ، يك سلسله وقايع آموزشي طراحي شده كه به قصد نتايج آموزشي براي يك يا چند دانش آموز پيش بيني شده است . بنابراین فرایند برنامه ریزی درسی شامل سازماندهی فعالیت ها و ارزشیابی می باشد و هدف آن ایجاد تغییرت مطلوب و محور آن یادگیرنده است. برنامه ریزی درسی قلب نظام تعلیم و تربیت است و ابزاری در جهت تحقق اهداف آموزش و پرورش است. </vt:lpstr>
      <vt:lpstr>پایان جلسه اول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13</cp:revision>
  <dcterms:created xsi:type="dcterms:W3CDTF">2020-03-06T13:05:04Z</dcterms:created>
  <dcterms:modified xsi:type="dcterms:W3CDTF">2020-03-06T14:11:47Z</dcterms:modified>
</cp:coreProperties>
</file>